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2955"/>
    <a:srgbClr val="D8AAAF"/>
    <a:srgbClr val="E6E6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2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708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58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38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6123598" y="1299411"/>
            <a:ext cx="5782499" cy="2760960"/>
          </a:xfrm>
          <a:prstGeom prst="rect">
            <a:avLst/>
          </a:prstGeom>
          <a:solidFill>
            <a:srgbClr val="D8AAAF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altLang="ja-JP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【② </a:t>
            </a:r>
            <a:r>
              <a:rPr lang="ja-JP" altLang="en-US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周囲のリアルな反応</a:t>
            </a:r>
            <a:r>
              <a:rPr lang="en-US" altLang="ja-JP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】</a:t>
            </a:r>
            <a:r>
              <a:rPr lang="ja-JP" altLang="en-US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どんな反応がありましたか？</a:t>
            </a:r>
            <a:endParaRPr lang="en-US" altLang="ja-JP" sz="16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6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ja-JP" altLang="en-US" sz="16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4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4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4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algn="r" fontAlgn="t"/>
            <a:r>
              <a:rPr lang="ja-JP" altLang="en-US" sz="105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👉印象的だった「そのままの言葉」や、自身が感じたことで</a:t>
            </a:r>
            <a:r>
              <a:rPr lang="en-US" altLang="ja-JP" sz="105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OK</a:t>
            </a:r>
            <a:r>
              <a:rPr lang="ja-JP" altLang="en-US" sz="105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です！</a:t>
            </a:r>
            <a:endParaRPr lang="en-US" altLang="ja-JP" sz="105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249185" y="4114801"/>
            <a:ext cx="5782498" cy="2585356"/>
          </a:xfrm>
          <a:prstGeom prst="rect">
            <a:avLst/>
          </a:prstGeom>
          <a:solidFill>
            <a:srgbClr val="D8AAAF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altLang="ja-JP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【</a:t>
            </a:r>
            <a:r>
              <a:rPr lang="ja-JP" altLang="en-US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③交流会で皆さんに伝えたいこと</a:t>
            </a:r>
            <a:r>
              <a:rPr lang="en-US" altLang="ja-JP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】</a:t>
            </a:r>
          </a:p>
          <a:p>
            <a:pPr fontAlgn="t"/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成功</a:t>
            </a:r>
            <a:r>
              <a:rPr lang="ja-JP" altLang="en-US" sz="14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したこと／上手くいかなかったこと</a:t>
            </a:r>
            <a:r>
              <a:rPr lang="ja-JP" altLang="en-US" sz="1400" b="1" i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 など</a:t>
            </a:r>
            <a:endParaRPr lang="en-US" altLang="ja-JP" sz="14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6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600" b="1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6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600" b="1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6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l" fontAlgn="t"/>
            <a:r>
              <a:rPr lang="ja-JP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👉社内掲示板で共有したら、男性社員から反応があった。というような成功事例</a:t>
            </a:r>
            <a:endParaRPr lang="en-US" altLang="ja-JP" sz="10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algn="l" fontAlgn="t"/>
            <a:r>
              <a:rPr lang="ja-JP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👉世代かなと思う同僚に切り出そうとしたけれど、やっぱり言い出せなかった</a:t>
            </a:r>
            <a:r>
              <a:rPr lang="en-US" altLang="ja-JP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…</a:t>
            </a:r>
            <a:r>
              <a:rPr lang="ja-JP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　など</a:t>
            </a:r>
            <a:endParaRPr lang="en-US" altLang="ja-JP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algn="l" fontAlgn="t"/>
            <a:r>
              <a:rPr lang="ja-JP" altLang="en-US" sz="10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　取組みが止まってしまったポイントなども共有してください。</a:t>
            </a:r>
            <a:endParaRPr lang="en-US" altLang="ja-JP" sz="105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正方形/長方形 8"/>
          <p:cNvSpPr/>
          <p:nvPr userDrawn="1"/>
        </p:nvSpPr>
        <p:spPr>
          <a:xfrm>
            <a:off x="249185" y="1280366"/>
            <a:ext cx="5782499" cy="2780005"/>
          </a:xfrm>
          <a:prstGeom prst="rect">
            <a:avLst/>
          </a:prstGeom>
          <a:solidFill>
            <a:srgbClr val="D8AAAF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altLang="ja-JP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【①</a:t>
            </a:r>
            <a:r>
              <a:rPr lang="ja-JP" altLang="en-US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アクション・トライ</a:t>
            </a:r>
            <a:r>
              <a:rPr lang="en-US" altLang="ja-JP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】</a:t>
            </a:r>
            <a:r>
              <a:rPr lang="ja-JP" altLang="en-US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チャレンジの状況はどうですか？</a:t>
            </a:r>
            <a:endParaRPr lang="en-US" altLang="ja-JP" sz="16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r>
              <a:rPr lang="ja-JP" altLang="en-US" sz="14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　□ 実施した </a:t>
            </a:r>
            <a:r>
              <a:rPr lang="ja-JP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□実施していない（</a:t>
            </a:r>
            <a:r>
              <a:rPr lang="ja-JP" altLang="en-US" sz="14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□ する予定　□できそうにない）</a:t>
            </a:r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r>
              <a:rPr lang="ja-JP" altLang="en-US" sz="14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　　</a:t>
            </a:r>
          </a:p>
          <a:p>
            <a:pPr fontAlgn="t"/>
            <a:r>
              <a:rPr lang="ja-JP" altLang="en-US" sz="14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👉チャレンジの内容を教えてください。（任意）</a:t>
            </a:r>
            <a:endParaRPr lang="en-US" altLang="ja-JP" sz="14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r>
              <a:rPr lang="ja-JP" altLang="en-US" sz="14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/>
            </a:r>
            <a:br>
              <a:rPr lang="ja-JP" altLang="en-US" sz="14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</a:br>
            <a:r>
              <a:rPr lang="ja-JP" altLang="en-US" sz="14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 </a:t>
            </a:r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4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4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ja-JP" altLang="en-US" sz="1400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6126184" y="4114801"/>
            <a:ext cx="5782498" cy="2585356"/>
          </a:xfrm>
          <a:prstGeom prst="rect">
            <a:avLst/>
          </a:prstGeom>
          <a:solidFill>
            <a:srgbClr val="D8AAAF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>
              <a:spcBef>
                <a:spcPts val="600"/>
              </a:spcBef>
            </a:pPr>
            <a:endParaRPr lang="en-US" altLang="ja-JP" sz="1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>
              <a:spcBef>
                <a:spcPts val="600"/>
              </a:spcBef>
            </a:pPr>
            <a:r>
              <a:rPr lang="en-US" altLang="ja-JP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【</a:t>
            </a:r>
            <a:r>
              <a:rPr lang="ja-JP" altLang="en-US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④交流会で皆さんに聞きたいこと</a:t>
            </a:r>
            <a:r>
              <a:rPr lang="en-US" altLang="ja-JP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】</a:t>
            </a:r>
            <a:r>
              <a:rPr lang="ja-JP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教えてほしいことなど</a:t>
            </a:r>
            <a:endParaRPr lang="en-US" altLang="ja-JP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</a:endParaRPr>
          </a:p>
          <a:p>
            <a:pPr fontAlgn="t"/>
            <a:endParaRPr lang="en-US" altLang="ja-JP" sz="1600" b="1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1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1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👉職場ではなかなか聞きづらくても、同じ立場の他企業の方だからこそ聞けることも。</a:t>
            </a:r>
            <a:endParaRPr lang="en-US" altLang="ja-JP" sz="105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</a:rPr>
              <a:t>　この取組み、どう感じる？気になるところはない？など率直な意見交換をしてみましょう。</a:t>
            </a:r>
          </a:p>
        </p:txBody>
      </p:sp>
      <p:sp>
        <p:nvSpPr>
          <p:cNvPr id="11" name="正方形/長方形 10"/>
          <p:cNvSpPr/>
          <p:nvPr userDrawn="1"/>
        </p:nvSpPr>
        <p:spPr>
          <a:xfrm>
            <a:off x="249185" y="548494"/>
            <a:ext cx="11656912" cy="677441"/>
          </a:xfrm>
          <a:prstGeom prst="rect">
            <a:avLst/>
          </a:prstGeom>
          <a:solidFill>
            <a:srgbClr val="D8AAAF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altLang="ja-JP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【</a:t>
            </a:r>
            <a:r>
              <a:rPr lang="ja-JP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⓪</a:t>
            </a:r>
            <a:r>
              <a:rPr lang="en-US" altLang="ja-JP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6</a:t>
            </a:r>
            <a:r>
              <a:rPr lang="ja-JP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月のイベントの参加目的を教えてください</a:t>
            </a:r>
            <a:r>
              <a:rPr lang="en-US" altLang="ja-JP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rPr>
              <a:t>】</a:t>
            </a:r>
            <a:endParaRPr lang="en-US" altLang="ja-JP" sz="1400" b="0" i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/>
            <a:endParaRPr lang="ja-JP" altLang="en-US" sz="1400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>
            <a:off x="249185" y="103263"/>
            <a:ext cx="108869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i="0" dirty="0" smtClean="0">
                <a:solidFill>
                  <a:srgbClr val="9D2955"/>
                </a:solidFill>
                <a:effectLst/>
              </a:rPr>
              <a:t>フォローアップ交流会　事前共有シート　</a:t>
            </a:r>
            <a:r>
              <a:rPr lang="ja-JP" altLang="en-US" sz="1200" b="1" i="0" dirty="0" smtClean="0">
                <a:solidFill>
                  <a:srgbClr val="9D2955"/>
                </a:solidFill>
                <a:effectLst/>
              </a:rPr>
              <a:t>途中経過でも</a:t>
            </a:r>
            <a:r>
              <a:rPr lang="en-US" altLang="ja-JP" sz="1200" b="1" i="0" dirty="0" smtClean="0">
                <a:solidFill>
                  <a:srgbClr val="9D2955"/>
                </a:solidFill>
                <a:effectLst/>
              </a:rPr>
              <a:t>OK</a:t>
            </a:r>
            <a:r>
              <a:rPr lang="ja-JP" altLang="en-US" sz="1200" b="1" i="0" dirty="0" smtClean="0">
                <a:solidFill>
                  <a:srgbClr val="9D2955"/>
                </a:solidFill>
                <a:effectLst/>
              </a:rPr>
              <a:t>！個人的な小さなステップでも</a:t>
            </a:r>
            <a:r>
              <a:rPr lang="en-US" altLang="ja-JP" sz="1200" b="1" i="0" dirty="0" smtClean="0">
                <a:solidFill>
                  <a:srgbClr val="9D2955"/>
                </a:solidFill>
                <a:effectLst/>
              </a:rPr>
              <a:t>OK</a:t>
            </a:r>
            <a:r>
              <a:rPr lang="ja-JP" altLang="en-US" sz="1200" b="1" i="0" dirty="0" smtClean="0">
                <a:solidFill>
                  <a:srgbClr val="9D2955"/>
                </a:solidFill>
                <a:effectLst/>
              </a:rPr>
              <a:t>！今の状況を教えてください！</a:t>
            </a:r>
            <a:endParaRPr lang="ja-JP" altLang="en-US" dirty="0" smtClean="0">
              <a:solidFill>
                <a:srgbClr val="9D295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9222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25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993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33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80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52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09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0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1CE10-29ED-48E4-BD69-CDD640FE2E42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FE42E-FD8A-420A-BB2D-A3B940E0D6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35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935410" y="2935805"/>
            <a:ext cx="10423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i="0" dirty="0" smtClean="0">
                <a:solidFill>
                  <a:srgbClr val="000000"/>
                </a:solidFill>
                <a:effectLst/>
              </a:rPr>
              <a:t>途中経過でも</a:t>
            </a:r>
            <a:r>
              <a:rPr lang="en-US" altLang="ja-JP" sz="1600" b="1" i="0" dirty="0" smtClean="0">
                <a:solidFill>
                  <a:srgbClr val="000000"/>
                </a:solidFill>
                <a:effectLst/>
              </a:rPr>
              <a:t>OK</a:t>
            </a:r>
            <a:r>
              <a:rPr lang="ja-JP" altLang="en-US" sz="1600" b="1" i="0" dirty="0" smtClean="0">
                <a:solidFill>
                  <a:srgbClr val="000000"/>
                </a:solidFill>
                <a:effectLst/>
              </a:rPr>
              <a:t>！今の状況を教えてください！</a:t>
            </a:r>
            <a:endParaRPr lang="ja-JP" altLang="en-US" sz="1600" dirty="0" smtClean="0">
              <a:effectLst/>
            </a:endParaRPr>
          </a:p>
          <a:p>
            <a:pPr algn="ctr"/>
            <a:r>
              <a:rPr lang="ja-JP" altLang="en-US" sz="3200" b="1" i="0" dirty="0" smtClean="0">
                <a:solidFill>
                  <a:srgbClr val="382A40"/>
                </a:solidFill>
                <a:effectLst/>
              </a:rPr>
              <a:t>フォローアップ交流会　事前共有シート</a:t>
            </a:r>
            <a:endParaRPr lang="ja-JP" altLang="en-US" sz="32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2796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/>
          <p:cNvSpPr txBox="1"/>
          <p:nvPr/>
        </p:nvSpPr>
        <p:spPr>
          <a:xfrm>
            <a:off x="1400598" y="1761477"/>
            <a:ext cx="395546" cy="369332"/>
          </a:xfrm>
          <a:prstGeom prst="rect">
            <a:avLst/>
          </a:prstGeom>
          <a:solidFill>
            <a:srgbClr val="D8AAAF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☑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366878" y="1792255"/>
            <a:ext cx="5135050" cy="307777"/>
          </a:xfrm>
          <a:prstGeom prst="rect">
            <a:avLst/>
          </a:prstGeom>
          <a:solidFill>
            <a:srgbClr val="D8AAAF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ご記入ください。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231061" y="4770044"/>
            <a:ext cx="5270867" cy="307777"/>
          </a:xfrm>
          <a:prstGeom prst="rect">
            <a:avLst/>
          </a:prstGeom>
          <a:solidFill>
            <a:srgbClr val="D8AAAF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ご記入ください。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002945" y="731500"/>
            <a:ext cx="6796648" cy="307777"/>
          </a:xfrm>
          <a:prstGeom prst="rect">
            <a:avLst/>
          </a:prstGeom>
          <a:solidFill>
            <a:srgbClr val="D8AAAF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ご記入ください。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23604" y="4786372"/>
            <a:ext cx="5335101" cy="307777"/>
          </a:xfrm>
          <a:prstGeom prst="rect">
            <a:avLst/>
          </a:prstGeom>
          <a:solidFill>
            <a:srgbClr val="D8AAAF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ご記入ください。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5379" y="2596883"/>
            <a:ext cx="5135050" cy="307777"/>
          </a:xfrm>
          <a:prstGeom prst="rect">
            <a:avLst/>
          </a:prstGeom>
          <a:solidFill>
            <a:srgbClr val="D8AAAF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ご記入ください。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95368" y="1755034"/>
            <a:ext cx="395546" cy="369332"/>
          </a:xfrm>
          <a:prstGeom prst="rect">
            <a:avLst/>
          </a:prstGeom>
          <a:solidFill>
            <a:srgbClr val="D8AAAF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☑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02904" y="1762336"/>
            <a:ext cx="395546" cy="369332"/>
          </a:xfrm>
          <a:prstGeom prst="rect">
            <a:avLst/>
          </a:prstGeom>
          <a:solidFill>
            <a:srgbClr val="D8AAAF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☑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3604" y="1767245"/>
            <a:ext cx="395546" cy="369332"/>
          </a:xfrm>
          <a:prstGeom prst="rect">
            <a:avLst/>
          </a:prstGeom>
          <a:solidFill>
            <a:srgbClr val="D8AAAF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477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37</Words>
  <Application>Microsoft Office PowerPoint</Application>
  <PresentationFormat>ワイド画面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Segoe UI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SUGINO</dc:creator>
  <cp:lastModifiedBy>user</cp:lastModifiedBy>
  <cp:revision>22</cp:revision>
  <cp:lastPrinted>2026-06-11T07:02:15Z</cp:lastPrinted>
  <dcterms:created xsi:type="dcterms:W3CDTF">2026-06-11T05:21:02Z</dcterms:created>
  <dcterms:modified xsi:type="dcterms:W3CDTF">2026-07-13T01:06:43Z</dcterms:modified>
</cp:coreProperties>
</file>