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77" r:id="rId2"/>
    <p:sldId id="273" r:id="rId3"/>
    <p:sldId id="288" r:id="rId4"/>
    <p:sldId id="289" r:id="rId5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2" autoAdjust="0"/>
    <p:restoredTop sz="88483" autoAdjust="0"/>
  </p:normalViewPr>
  <p:slideViewPr>
    <p:cSldViewPr snapToGrid="0">
      <p:cViewPr varScale="1">
        <p:scale>
          <a:sx n="62" d="100"/>
          <a:sy n="62" d="100"/>
        </p:scale>
        <p:origin x="1277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193" cy="498047"/>
          </a:xfrm>
          <a:prstGeom prst="rect">
            <a:avLst/>
          </a:prstGeom>
        </p:spPr>
        <p:txBody>
          <a:bodyPr vert="horz" lIns="88325" tIns="44163" rIns="88325" bIns="4416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487" y="1"/>
            <a:ext cx="2950193" cy="498047"/>
          </a:xfrm>
          <a:prstGeom prst="rect">
            <a:avLst/>
          </a:prstGeom>
        </p:spPr>
        <p:txBody>
          <a:bodyPr vert="horz" lIns="88325" tIns="44163" rIns="88325" bIns="44163" rtlCol="0"/>
          <a:lstStyle>
            <a:lvl1pPr algn="r">
              <a:defRPr sz="1200"/>
            </a:lvl1pPr>
          </a:lstStyle>
          <a:p>
            <a:fld id="{1D33DF03-85EB-40DB-B443-C6A5425052C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1292"/>
            <a:ext cx="2950193" cy="498046"/>
          </a:xfrm>
          <a:prstGeom prst="rect">
            <a:avLst/>
          </a:prstGeom>
        </p:spPr>
        <p:txBody>
          <a:bodyPr vert="horz" lIns="88325" tIns="44163" rIns="88325" bIns="4416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487" y="9441292"/>
            <a:ext cx="2950193" cy="498046"/>
          </a:xfrm>
          <a:prstGeom prst="rect">
            <a:avLst/>
          </a:prstGeom>
        </p:spPr>
        <p:txBody>
          <a:bodyPr vert="horz" lIns="88325" tIns="44163" rIns="88325" bIns="44163" rtlCol="0" anchor="b"/>
          <a:lstStyle>
            <a:lvl1pPr algn="r">
              <a:defRPr sz="1200"/>
            </a:lvl1pPr>
          </a:lstStyle>
          <a:p>
            <a:fld id="{95265EF2-6454-42A1-AFBC-1DD6242B9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6066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33614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23-08-08T07:06:06.947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AF091C9B-5D86-4B66-A5E6-2D7E53918A5E}" emma:medium="tactile" emma:mode="ink">
          <msink:context xmlns:msink="http://schemas.microsoft.com/ink/2010/main" type="writingRegion" rotatedBoundingBox="-19025,4888 -19010,4888 -19010,4903 -19025,4903"/>
        </emma:interpretation>
      </emma:emma>
    </inkml:annotationXML>
    <inkml:traceGroup>
      <inkml:annotationXML>
        <emma:emma xmlns:emma="http://www.w3.org/2003/04/emma" version="1.0">
          <emma:interpretation id="{6468A1CD-3C44-4C87-8F5C-20A26E2DE35B}" emma:medium="tactile" emma:mode="ink">
            <msink:context xmlns:msink="http://schemas.microsoft.com/ink/2010/main" type="paragraph" rotatedBoundingBox="-19025,4888 -19010,4888 -19010,4903 -19025,490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C966C82-3BA6-4B78-81F8-17800CFB8982}" emma:medium="tactile" emma:mode="ink">
              <msink:context xmlns:msink="http://schemas.microsoft.com/ink/2010/main" type="line" rotatedBoundingBox="-19025,4888 -19010,4888 -19010,4903 -19025,4903"/>
            </emma:interpretation>
          </emma:emma>
        </inkml:annotationXML>
        <inkml:traceGroup>
          <inkml:annotationXML>
            <emma:emma xmlns:emma="http://www.w3.org/2003/04/emma" version="1.0">
              <emma:interpretation id="{6FA53A2E-9B03-4A88-A449-57D2104A8054}" emma:medium="tactile" emma:mode="ink">
                <msink:context xmlns:msink="http://schemas.microsoft.com/ink/2010/main" type="inkWord" rotatedBoundingBox="-19025,4888 -19010,4888 -19010,4903 -19025,4903"/>
              </emma:interpretation>
              <emma:one-of disjunction-type="recognition" id="oneOf0">
                <emma:interpretation id="interp0" emma:lang="" emma:confidence="0">
                  <emma:literal>「</emma:literal>
                </emma:interpretation>
                <emma:interpretation id="interp1" emma:lang="" emma:confidence="0">
                  <emma:literal>/</emma:literal>
                </emma:interpretation>
                <emma:interpretation id="interp2" emma:lang="" emma:confidence="0">
                  <emma:literal>l</emma:literal>
                </emma:interpretation>
                <emma:interpretation id="interp3" emma:lang="" emma:confidence="0">
                  <emma:literal>t</emma:literal>
                </emma:interpretation>
                <emma:interpretation id="interp4" emma:lang="" emma:confidence="0">
                  <emma:literal>.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5683" tIns="47841" rIns="95683" bIns="4784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5683" tIns="47841" rIns="95683" bIns="47841" rtlCol="0"/>
          <a:lstStyle>
            <a:lvl1pPr algn="r">
              <a:defRPr sz="1300"/>
            </a:lvl1pPr>
          </a:lstStyle>
          <a:p>
            <a:fld id="{61E6D8E8-262A-4B1C-9BCD-6AF0A97C6314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3" tIns="47841" rIns="95683" bIns="478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5"/>
          </a:xfrm>
          <a:prstGeom prst="rect">
            <a:avLst/>
          </a:prstGeom>
        </p:spPr>
        <p:txBody>
          <a:bodyPr vert="horz" lIns="95683" tIns="47841" rIns="95683" bIns="4784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5683" tIns="47841" rIns="95683" bIns="4784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5683" tIns="47841" rIns="95683" bIns="47841" rtlCol="0" anchor="b"/>
          <a:lstStyle>
            <a:lvl1pPr algn="r">
              <a:defRPr sz="1300"/>
            </a:lvl1pPr>
          </a:lstStyle>
          <a:p>
            <a:fld id="{F2C0D91F-03D3-4925-BB76-C10A1BFA0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インク 8"/>
              <p14:cNvContentPartPr/>
              <p14:nvPr/>
            </p14:nvContentPartPr>
            <p14:xfrm>
              <a:off x="-4690925" y="1217305"/>
              <a:ext cx="247" cy="249"/>
            </p14:xfrm>
          </p:contentPart>
        </mc:Choice>
        <mc:Fallback xmlns="">
          <p:pic>
            <p:nvPicPr>
              <p:cNvPr id="9" name="インク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4699076" y="1209088"/>
                <a:ext cx="16549" cy="1668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3259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C0D91F-03D3-4925-BB76-C10A1BFA0AB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493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31CF-7D93-4382-9DD8-7E9F4F8BE840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9770" y="8898892"/>
            <a:ext cx="2880360" cy="511175"/>
          </a:xfrm>
        </p:spPr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96144" y="116584"/>
            <a:ext cx="2347317" cy="304040"/>
          </a:xfrm>
        </p:spPr>
        <p:txBody>
          <a:bodyPr anchor="t"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zh-TW" altLang="en-US" dirty="0" smtClean="0"/>
              <a:t>本山神岡住宅跡地活用事業</a:t>
            </a:r>
            <a:endParaRPr kumimoji="1" lang="ja-JP" altLang="en-US" dirty="0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238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52B52-65FC-4F79-9A49-6A072C7AFCC9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65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433D8-2D61-4295-B8A3-BEFC092F20A2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39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7B39-ACC6-4CA6-8312-2DA418DE9487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934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EA64B-BA40-4304-9959-8ADF1CE4B987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4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0862-0EBB-43DE-8CD6-8153AA5855FA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7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3D03-DE12-424F-B2E5-FB4078793C33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30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01AE-81EF-4372-917F-BF176C355F3C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9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FBC86-EF32-4993-9572-3178938A57A2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42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9864-8619-4D44-8DF5-C6F742C356A7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916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4BED-0FDB-41C2-BDBC-71A774A54857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82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4A044-026B-4E14-A4E9-DB8057BFFB43}" type="datetime1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zh-TW" altLang="en-US" smtClean="0"/>
              <a:t>本山神岡住宅跡地活用事業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BEADF-0AA4-4638-B48D-F42937E28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67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9366" y="509285"/>
            <a:ext cx="12311065" cy="890078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89366" y="134299"/>
            <a:ext cx="415498" cy="369332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6821424" y="134299"/>
            <a:ext cx="5811877" cy="369331"/>
          </a:xfrm>
        </p:spPr>
        <p:txBody>
          <a:bodyPr/>
          <a:lstStyle/>
          <a:p>
            <a:pPr algn="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様式６－２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神戸空港第２ターミナル 商業店舗・空港ラウンジ運営事業者募集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71955" y="524662"/>
            <a:ext cx="7894222" cy="2308324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①店舗（ラウンジ）のコンセプト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</a:t>
            </a:r>
            <a:r>
              <a:rPr kumimoji="1"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想定する利用者、ニーズ分析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➂取扱商品、提供サービス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④地場産品の取り扱い、地元食材の利用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⑤料金設定、キャッシュレス対応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⑥店舗（ラウンジ）の利用促進に向けた工夫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53705" y="3303033"/>
            <a:ext cx="11782386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資料作成にあたって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】※</a:t>
            </a:r>
            <a:r>
              <a:rPr lang="ja-JP" altLang="en-US" sz="14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資料提出時にこの枠は削除してください</a:t>
            </a:r>
            <a:r>
              <a:rPr lang="ja-JP" altLang="en-US" sz="1400" u="sng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u="sng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・文章だけでなく、イラスト、イメージ図等を用いて説明してください。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・１枚以上４枚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以内で作成してください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・応募者名や応募者名を想起させるロゴ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等は記載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しないでください。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89366" y="116584"/>
            <a:ext cx="4764548" cy="646331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</a:t>
            </a:r>
            <a:r>
              <a:rPr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事業計画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587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9366" y="509285"/>
            <a:ext cx="12311065" cy="890078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89366" y="134299"/>
            <a:ext cx="2262158" cy="369332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　スケジュール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4196" y="2949762"/>
            <a:ext cx="11721403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資料作成にあたって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】※</a:t>
            </a:r>
            <a:r>
              <a:rPr lang="ja-JP" altLang="en-US" sz="14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資料提出時にこの枠は削除してください。</a:t>
            </a:r>
            <a:endParaRPr lang="en-US" altLang="ja-JP" sz="1400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・契約締結から終了までの全体スケジュールについて記載してください。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工程計画（各種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許認可手続等を含む）に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ついて記載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・関係法令等を遵守し、実施可能な計画としてください。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・１枚以上２枚以内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で作成してください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・応募者名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や応募者名を想起させるロゴ等は記載しないでください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37611" y="590879"/>
            <a:ext cx="9363919" cy="1200329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全体スケジュール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6821424" y="134299"/>
            <a:ext cx="5811877" cy="369331"/>
          </a:xfrm>
        </p:spPr>
        <p:txBody>
          <a:bodyPr/>
          <a:lstStyle/>
          <a:p>
            <a:pPr algn="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様式６－２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神戸空港第２ターミナル 商業店舗・空港ラウンジ運営事業者募集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859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9366" y="509285"/>
            <a:ext cx="12311065" cy="890078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89366" y="134299"/>
            <a:ext cx="415498" cy="369332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89366" y="116584"/>
            <a:ext cx="2954655" cy="369332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</a:t>
            </a:r>
            <a:r>
              <a:rPr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運営体制・運営実績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58390" y="3903870"/>
            <a:ext cx="11973015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資料作成にあたって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】※</a:t>
            </a:r>
            <a:r>
              <a:rPr lang="ja-JP" altLang="en-US" sz="14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資料提出時にこの枠は削除してください。</a:t>
            </a:r>
            <a:endParaRPr lang="en-US" altLang="ja-JP" sz="1400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・人員体制、指揮命令体制について記載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・想定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されるリスクについて、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具体的かつ適切なリスク防止策や対応策を記載してください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（出発時刻の遅延、臨時便による営業時間の変更など。また、事業者が想定するリスクへの対応について記載してください）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・応募にあたってアピールポイントとなる運営実績がある場合は、その内容を記載してください。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・１枚以上２枚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以内で作成してください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・応募者名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や応募者名を想起させるロゴ等は記載しないでください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71954" y="524662"/>
            <a:ext cx="9363919" cy="1569660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①人員体制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②指揮命令体制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➂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想定される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リスクとその対応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④運営実績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6821424" y="134299"/>
            <a:ext cx="5811877" cy="369331"/>
          </a:xfrm>
        </p:spPr>
        <p:txBody>
          <a:bodyPr/>
          <a:lstStyle/>
          <a:p>
            <a:pPr algn="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様式６－２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神戸空港第２ターミナル 商業店舗・空港ラウンジ運営事業者募集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03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9366" y="509285"/>
            <a:ext cx="12311065" cy="890078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EADF-0AA4-4638-B48D-F42937E2890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89366" y="134299"/>
            <a:ext cx="415498" cy="369332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89366" y="116584"/>
            <a:ext cx="2723823" cy="369332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none">
            <a:sp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r>
              <a:rPr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デザインイメージ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58390" y="3903870"/>
            <a:ext cx="11973015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資料作成にあたって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】※</a:t>
            </a:r>
            <a:r>
              <a:rPr lang="ja-JP" altLang="en-US" sz="14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資料提出時にこの枠は削除してください。</a:t>
            </a:r>
            <a:endParaRPr lang="en-US" altLang="ja-JP" sz="1400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・レイアウトなどのイメージ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記載してください。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・レイアウトについては、区画の面積が分かるように記載してください。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・外観パースなどがある場合は、あわせて記載してください（パースは必須ではありません）。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・希望する区画数に応じて各１枚以上３枚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以内で作成してください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（レイアウトについて複数のパターンを想定している場合、上記枚数の範囲内で記載してください。）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・応募者名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や応募者名を想起させるロゴ等は記載しないでください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71954" y="524662"/>
            <a:ext cx="9363919" cy="830997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デザインイメージ（レイアウトなど）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6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6821424" y="134299"/>
            <a:ext cx="5811877" cy="369331"/>
          </a:xfrm>
        </p:spPr>
        <p:txBody>
          <a:bodyPr/>
          <a:lstStyle/>
          <a:p>
            <a:pPr algn="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様式６－２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神戸空港第２ターミナル 商業店舗・空港ラウンジ運営事業者募集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23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571</Words>
  <Application>Microsoft Office PowerPoint</Application>
  <PresentationFormat>A3 297x420 mm</PresentationFormat>
  <Paragraphs>58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BIZ UDPゴシック</vt:lpstr>
      <vt:lpstr>BIZ UDゴシック</vt:lpstr>
      <vt:lpstr>新細明體</vt:lpstr>
      <vt:lpstr>游ゴシック</vt:lpstr>
      <vt:lpstr>游ゴシック Light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2025-09-25T03:42:41Z</dcterms:created>
  <dcterms:modified xsi:type="dcterms:W3CDTF">2025-09-25T03:42:45Z</dcterms:modified>
</cp:coreProperties>
</file>