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3"/>
  </p:notesMasterIdLst>
  <p:sldIdLst>
    <p:sldId id="34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松本 研司" initials="松本" lastIdx="3" clrIdx="0">
    <p:extLst>
      <p:ext uri="{19B8F6BF-5375-455C-9EA6-DF929625EA0E}">
        <p15:presenceInfo xmlns:p15="http://schemas.microsoft.com/office/powerpoint/2012/main" userId="S-1-5-21-1383482144-2384770675-3995434878-163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6A38"/>
    <a:srgbClr val="D6FFD1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62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6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D887C-5708-3D49-888B-27A12F12248B}" type="datetimeFigureOut">
              <a:rPr kumimoji="1" lang="ja-JP" altLang="en-US" smtClean="0"/>
              <a:t>2023/4/9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48929-39A2-5243-BAF5-EF688AFB4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20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22449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977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29513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66" y="1588"/>
          <a:ext cx="1466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think-cell スライド" r:id="rId5" imgW="353" imgH="353" progId="TCLayout.ActiveDocument.1">
                  <p:embed/>
                </p:oleObj>
              </mc:Choice>
              <mc:Fallback>
                <p:oleObj name="think-cell スライド" r:id="rId5" imgW="353" imgH="353" progId="TCLayout.ActiveDocument.1">
                  <p:embed/>
                  <p:pic>
                    <p:nvPicPr>
                      <p:cNvPr id="7" name="オブジェクト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1588"/>
                        <a:ext cx="1466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正方形/長方形 4" hidden="1"/>
          <p:cNvSpPr/>
          <p:nvPr userDrawn="1">
            <p:custDataLst>
              <p:tags r:id="rId3"/>
            </p:custDataLst>
          </p:nvPr>
        </p:nvSpPr>
        <p:spPr bwMode="gray">
          <a:xfrm>
            <a:off x="0" y="0"/>
            <a:ext cx="146538" cy="158750"/>
          </a:xfrm>
          <a:prstGeom prst="rect">
            <a:avLst/>
          </a:prstGeom>
          <a:solidFill>
            <a:srgbClr val="BBBCBC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buFont typeface="Wingdings 2" pitchFamily="18" charset="2"/>
              <a:buNone/>
            </a:pPr>
            <a:endParaRPr kumimoji="1" lang="ja-JP" altLang="en-US" sz="1846" b="1" i="0" baseline="0" dirty="0" smtClean="0">
              <a:latin typeface="Arial" panose="020B0604020202020204" pitchFamily="34" charset="0"/>
              <a:ea typeface="ＭＳ Ｐゴシック" panose="020B0600070205080204" pitchFamily="50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altLang="en-GB" smtClean="0"/>
              <a:t>Proposal Template</a:t>
            </a:r>
            <a:endParaRPr lang="en-GB" altLang="en-GB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4923" y="1016000"/>
            <a:ext cx="4020923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292" b="1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6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4552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4777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8676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86095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8607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3435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03754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0487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F1594C-08DA-428C-9F7E-3624DE71A53B}"/>
              </a:ext>
            </a:extLst>
          </p:cNvPr>
          <p:cNvSpPr txBox="1"/>
          <p:nvPr userDrawn="1"/>
        </p:nvSpPr>
        <p:spPr>
          <a:xfrm>
            <a:off x="8895021" y="6591746"/>
            <a:ext cx="184371" cy="146860"/>
          </a:xfrm>
          <a:prstGeom prst="rect">
            <a:avLst/>
          </a:prstGeom>
          <a:noFill/>
        </p:spPr>
        <p:txBody>
          <a:bodyPr wrap="none" lIns="27000" tIns="27000" rIns="27000" bIns="27000" rtlCol="0">
            <a:spAutoFit/>
          </a:bodyPr>
          <a:lstStyle>
            <a:defPPr>
              <a:defRPr lang="ja-JP"/>
            </a:defPPr>
            <a:lvl1pPr lvl="0" algn="r">
              <a:defRPr sz="80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fld id="{1D202500-1163-45CD-89A3-99DFECD12E5A}" type="slidenum">
              <a:rPr lang="ja-JP" altLang="en-US" sz="600" smtClean="0"/>
              <a:pPr lvl="0"/>
              <a:t>‹#›</a:t>
            </a:fld>
            <a:endParaRPr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100863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オブジェクト 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466" y="265235"/>
          <a:ext cx="1466" cy="1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think-cell スライド" r:id="rId5" imgW="293" imgH="295" progId="TCLayout.ActiveDocument.1">
                  <p:embed/>
                </p:oleObj>
              </mc:Choice>
              <mc:Fallback>
                <p:oleObj name="think-cell スライド" r:id="rId5" imgW="293" imgH="295" progId="TCLayout.ActiveDocument.1">
                  <p:embed/>
                  <p:pic>
                    <p:nvPicPr>
                      <p:cNvPr id="9" name="オブジェクト 8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265235"/>
                        <a:ext cx="1466" cy="1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正方形/長方形 10" hidden="1"/>
          <p:cNvSpPr/>
          <p:nvPr>
            <p:custDataLst>
              <p:tags r:id="rId3"/>
            </p:custDataLst>
          </p:nvPr>
        </p:nvSpPr>
        <p:spPr bwMode="gray">
          <a:xfrm>
            <a:off x="0" y="263769"/>
            <a:ext cx="146538" cy="146538"/>
          </a:xfrm>
          <a:prstGeom prst="rect">
            <a:avLst/>
          </a:prstGeom>
          <a:solidFill>
            <a:srgbClr val="BBBCBC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buFont typeface="Wingdings 2" pitchFamily="18" charset="2"/>
              <a:buNone/>
            </a:pPr>
            <a:endParaRPr lang="ja-JP" altLang="en-US" sz="1477" b="1" dirty="0">
              <a:latin typeface="Arial" panose="020B0604020202020204" pitchFamily="34" charset="0"/>
              <a:ea typeface="ＭＳ Ｐゴシック" panose="020B0600070205080204" pitchFamily="50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237" name="正方形/長方形 236"/>
          <p:cNvSpPr/>
          <p:nvPr/>
        </p:nvSpPr>
        <p:spPr bwMode="gray">
          <a:xfrm>
            <a:off x="140593" y="2657483"/>
            <a:ext cx="8878807" cy="4069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 wrap="none" lIns="33231" tIns="33231" rIns="33231" bIns="33231" rtlCol="0" anchor="ctr"/>
          <a:lstStyle/>
          <a:p>
            <a:pPr lvl="5"/>
            <a:r>
              <a:rPr lang="ja-JP" altLang="en-US" sz="1400" b="1" dirty="0" smtClean="0">
                <a:latin typeface="+mn-ea"/>
              </a:rPr>
              <a:t>・事業</a:t>
            </a:r>
            <a:r>
              <a:rPr lang="ja-JP" altLang="en-US" sz="1400" b="1" dirty="0">
                <a:latin typeface="+mn-ea"/>
              </a:rPr>
              <a:t>イメージ、</a:t>
            </a:r>
            <a:r>
              <a:rPr lang="ja-JP" altLang="en-US" sz="1400" b="1" dirty="0" smtClean="0">
                <a:latin typeface="+mn-ea"/>
              </a:rPr>
              <a:t>ターゲット、実施方法（場所）など</a:t>
            </a:r>
            <a:endParaRPr lang="en-US" altLang="ja-JP" sz="1400" b="1" dirty="0">
              <a:latin typeface="+mn-ea"/>
            </a:endParaRPr>
          </a:p>
          <a:p>
            <a:pPr lvl="5"/>
            <a:r>
              <a:rPr lang="ja-JP" altLang="en-US" sz="1400" b="1" dirty="0" smtClean="0">
                <a:latin typeface="+mn-ea"/>
              </a:rPr>
              <a:t>・実証</a:t>
            </a:r>
            <a:r>
              <a:rPr lang="ja-JP" altLang="en-US" sz="1400" b="1" dirty="0">
                <a:latin typeface="+mn-ea"/>
              </a:rPr>
              <a:t>事業の全体像（イメージ図など）を</a:t>
            </a:r>
            <a:r>
              <a:rPr lang="ja-JP" altLang="en-US" sz="1400" b="1" dirty="0" smtClean="0">
                <a:latin typeface="+mn-ea"/>
              </a:rPr>
              <a:t>貼付</a:t>
            </a:r>
            <a:endParaRPr lang="en-US" altLang="ja-JP" sz="1400" b="1" dirty="0" smtClean="0">
              <a:latin typeface="+mn-ea"/>
            </a:endParaRPr>
          </a:p>
          <a:p>
            <a:pPr lvl="5"/>
            <a:r>
              <a:rPr lang="ja-JP" altLang="en-US" sz="1400" b="1" dirty="0" smtClean="0">
                <a:latin typeface="+mn-ea"/>
              </a:rPr>
              <a:t>・解決</a:t>
            </a:r>
            <a:r>
              <a:rPr lang="ja-JP" altLang="en-US" sz="1400" b="1" dirty="0">
                <a:latin typeface="+mn-ea"/>
              </a:rPr>
              <a:t>したい課題へのアプローチ、検証の</a:t>
            </a:r>
            <a:r>
              <a:rPr lang="ja-JP" altLang="en-US" sz="1400" b="1" dirty="0" smtClean="0">
                <a:latin typeface="+mn-ea"/>
              </a:rPr>
              <a:t>ポイントなど</a:t>
            </a:r>
            <a:r>
              <a:rPr lang="ja-JP" altLang="en-US" sz="1400" b="1" dirty="0">
                <a:latin typeface="+mn-ea"/>
              </a:rPr>
              <a:t>を</a:t>
            </a:r>
            <a:r>
              <a:rPr lang="ja-JP" altLang="en-US" sz="1400" b="1" dirty="0" smtClean="0">
                <a:latin typeface="+mn-ea"/>
              </a:rPr>
              <a:t>記載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20" name="正方形/長方形 19"/>
          <p:cNvSpPr/>
          <p:nvPr/>
        </p:nvSpPr>
        <p:spPr bwMode="gray">
          <a:xfrm>
            <a:off x="687308" y="1464609"/>
            <a:ext cx="8332092" cy="110714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/>
            <a:r>
              <a:rPr lang="ja-JP" altLang="ja-JP" sz="1400" b="1" dirty="0">
                <a:latin typeface="+mn-ea"/>
              </a:rPr>
              <a:t>事業内容</a:t>
            </a:r>
            <a:r>
              <a:rPr lang="ja-JP" altLang="en-US" sz="1400" b="1" dirty="0">
                <a:latin typeface="+mn-ea"/>
              </a:rPr>
              <a:t>と事業</a:t>
            </a:r>
            <a:r>
              <a:rPr lang="ja-JP" altLang="ja-JP" sz="1400" b="1" dirty="0">
                <a:latin typeface="+mn-ea"/>
              </a:rPr>
              <a:t>目的</a:t>
            </a:r>
            <a:r>
              <a:rPr lang="ja-JP" altLang="en-US" sz="1400" b="1" dirty="0">
                <a:latin typeface="+mn-ea"/>
              </a:rPr>
              <a:t>（解決を目指す</a:t>
            </a:r>
            <a:r>
              <a:rPr lang="ja-JP" altLang="ja-JP" sz="1400" b="1" dirty="0">
                <a:latin typeface="+mn-ea"/>
              </a:rPr>
              <a:t>課題</a:t>
            </a:r>
            <a:r>
              <a:rPr lang="ja-JP" altLang="en-US" sz="1400" b="1" dirty="0">
                <a:latin typeface="+mn-ea"/>
              </a:rPr>
              <a:t>など）を必ず記載すること</a:t>
            </a:r>
          </a:p>
        </p:txBody>
      </p:sp>
      <p:sp>
        <p:nvSpPr>
          <p:cNvPr id="25" name="正方形/長方形 24"/>
          <p:cNvSpPr/>
          <p:nvPr/>
        </p:nvSpPr>
        <p:spPr bwMode="gray">
          <a:xfrm>
            <a:off x="140593" y="1476714"/>
            <a:ext cx="534657" cy="1109081"/>
          </a:xfrm>
          <a:prstGeom prst="rect">
            <a:avLst/>
          </a:prstGeom>
          <a:solidFill>
            <a:srgbClr val="046A38"/>
          </a:solidFill>
          <a:ln w="12700" algn="ctr">
            <a:noFill/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lang="ja-JP" altLang="en-US" sz="1477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事業概要</a:t>
            </a:r>
          </a:p>
        </p:txBody>
      </p:sp>
      <p:sp>
        <p:nvSpPr>
          <p:cNvPr id="7" name="正方形/長方形 6"/>
          <p:cNvSpPr/>
          <p:nvPr/>
        </p:nvSpPr>
        <p:spPr bwMode="gray">
          <a:xfrm>
            <a:off x="1292752" y="49241"/>
            <a:ext cx="4565444" cy="28216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3231" tIns="33231" rIns="33231" bIns="332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ja-JP" altLang="en-US" sz="1477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</a:t>
            </a:r>
            <a:r>
              <a:rPr lang="en-US" altLang="ja-JP" sz="1477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Be</a:t>
            </a:r>
            <a:r>
              <a:rPr lang="ja-JP" altLang="en-US" sz="1477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en-US" altLang="ja-JP" sz="1477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Smart KOBE</a:t>
            </a:r>
            <a:r>
              <a:rPr lang="ja-JP" altLang="en-US" sz="1477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プロジェクト</a:t>
            </a:r>
          </a:p>
        </p:txBody>
      </p:sp>
      <p:sp>
        <p:nvSpPr>
          <p:cNvPr id="8" name="正方形/長方形 7"/>
          <p:cNvSpPr/>
          <p:nvPr/>
        </p:nvSpPr>
        <p:spPr bwMode="gray">
          <a:xfrm>
            <a:off x="143904" y="360446"/>
            <a:ext cx="173752" cy="625218"/>
          </a:xfrm>
          <a:prstGeom prst="rect">
            <a:avLst/>
          </a:prstGeom>
          <a:solidFill>
            <a:srgbClr val="046A38"/>
          </a:solidFill>
          <a:ln w="12700" algn="ctr">
            <a:solidFill>
              <a:srgbClr val="046A38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3231" tIns="33231" rIns="33231" bIns="332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Wingdings 2" pitchFamily="18" charset="2"/>
              <a:buNone/>
            </a:pPr>
            <a:endParaRPr lang="ja-JP" altLang="en-US" sz="1108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203348" y="977737"/>
            <a:ext cx="8816052" cy="7096"/>
          </a:xfrm>
          <a:prstGeom prst="line">
            <a:avLst/>
          </a:prstGeom>
          <a:ln w="12700">
            <a:solidFill>
              <a:srgbClr val="046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 bwMode="gray">
          <a:xfrm>
            <a:off x="319834" y="359856"/>
            <a:ext cx="8275526" cy="61788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3231" tIns="33231" rIns="33231" bIns="332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ja-JP" altLang="en-US" sz="1846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（実証事業名）</a:t>
            </a:r>
            <a:endParaRPr lang="ja-JP" altLang="en-US" sz="1846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 bwMode="gray">
          <a:xfrm>
            <a:off x="-2913055" y="482753"/>
            <a:ext cx="2673014" cy="44494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3231" tIns="33231" rIns="33231" bIns="332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Wingdings 2" pitchFamily="18" charset="2"/>
              <a:buNone/>
            </a:pPr>
            <a:r>
              <a:rPr lang="ja-JP" altLang="en-US" sz="166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＜注意事項＞</a:t>
            </a:r>
            <a:endParaRPr lang="en-US" altLang="ja-JP" sz="166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・フォントは原則として</a:t>
            </a:r>
            <a:endParaRPr lang="en-US" altLang="ja-JP" sz="129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「游ゴシック・</a:t>
            </a:r>
            <a:r>
              <a:rPr lang="en-US" altLang="ja-JP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14pt</a:t>
            </a:r>
            <a:r>
              <a:rPr lang="ja-JP" altLang="en-US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・太字」　</a:t>
            </a:r>
            <a:endParaRPr lang="en-US" altLang="ja-JP" sz="129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を使用すること。</a:t>
            </a:r>
            <a:endParaRPr lang="en-US" altLang="ja-JP" sz="129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 smtClean="0">
                <a:latin typeface="游ゴシック" panose="020B0400000000000000" pitchFamily="50" charset="-128"/>
              </a:rPr>
              <a:t>・</a:t>
            </a:r>
            <a:r>
              <a:rPr lang="ja-JP" altLang="en-US" sz="1292" b="1" dirty="0">
                <a:latin typeface="游ゴシック" panose="020B0400000000000000" pitchFamily="50" charset="-128"/>
              </a:rPr>
              <a:t>広告掲載は禁止</a:t>
            </a:r>
            <a:endParaRPr lang="en-US" altLang="ja-JP" sz="1292" b="1" dirty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 smtClean="0">
                <a:latin typeface="游ゴシック" panose="020B0400000000000000" pitchFamily="50" charset="-128"/>
              </a:rPr>
              <a:t>（商品</a:t>
            </a:r>
            <a:r>
              <a:rPr lang="ja-JP" altLang="en-US" sz="1292" b="1" dirty="0">
                <a:latin typeface="游ゴシック" panose="020B0400000000000000" pitchFamily="50" charset="-128"/>
              </a:rPr>
              <a:t>やサービスの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紹介・　　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</a:rPr>
              <a:t>　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宣伝</a:t>
            </a:r>
            <a:r>
              <a:rPr lang="ja-JP" altLang="en-US" sz="1292" b="1" dirty="0">
                <a:latin typeface="游ゴシック" panose="020B0400000000000000" pitchFamily="50" charset="-128"/>
              </a:rPr>
              <a:t>と捉えられる記載が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ある　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</a:rPr>
              <a:t>　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場合</a:t>
            </a:r>
            <a:r>
              <a:rPr lang="ja-JP" altLang="en-US" sz="1292" b="1" dirty="0">
                <a:latin typeface="游ゴシック" panose="020B0400000000000000" pitchFamily="50" charset="-128"/>
              </a:rPr>
              <a:t>は再提出をお願い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すること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</a:rPr>
              <a:t>　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が</a:t>
            </a:r>
            <a:r>
              <a:rPr lang="ja-JP" altLang="en-US" sz="1292" b="1" dirty="0">
                <a:latin typeface="游ゴシック" panose="020B0400000000000000" pitchFamily="50" charset="-128"/>
              </a:rPr>
              <a:t>あります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）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 smtClean="0">
                <a:latin typeface="游ゴシック" panose="020B0400000000000000" pitchFamily="50" charset="-128"/>
              </a:rPr>
              <a:t>・この様式についてはスライド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 smtClean="0">
                <a:latin typeface="游ゴシック" panose="020B0400000000000000" pitchFamily="50" charset="-128"/>
              </a:rPr>
              <a:t>　１枚におさめてください。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</a:rPr>
              <a:t>　別途プレゼンテーション用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の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 smtClean="0">
                <a:latin typeface="游ゴシック" panose="020B0400000000000000" pitchFamily="50" charset="-128"/>
              </a:rPr>
              <a:t>　資料</a:t>
            </a:r>
            <a:r>
              <a:rPr lang="ja-JP" altLang="en-US" sz="1292" b="1" dirty="0">
                <a:latin typeface="游ゴシック" panose="020B0400000000000000" pitchFamily="50" charset="-128"/>
              </a:rPr>
              <a:t>を作成する場合は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、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>
                <a:latin typeface="游ゴシック" panose="020B0400000000000000" pitchFamily="50" charset="-128"/>
              </a:rPr>
              <a:t>　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様式・枚数の制限は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ありません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en-US" altLang="ja-JP" sz="1292" b="1" dirty="0" smtClean="0">
                <a:latin typeface="游ゴシック" panose="020B0400000000000000" pitchFamily="50" charset="-128"/>
              </a:rPr>
              <a:t>【</a:t>
            </a:r>
            <a:r>
              <a:rPr lang="ja-JP" altLang="en-US" sz="1292" b="1" dirty="0" smtClean="0">
                <a:latin typeface="游ゴシック" panose="020B0400000000000000" pitchFamily="50" charset="-128"/>
              </a:rPr>
              <a:t>事前相談</a:t>
            </a:r>
            <a:r>
              <a:rPr lang="en-US" altLang="ja-JP" sz="1292" b="1" dirty="0" smtClean="0">
                <a:latin typeface="游ゴシック" panose="020B0400000000000000" pitchFamily="50" charset="-128"/>
              </a:rPr>
              <a:t>】</a:t>
            </a:r>
            <a:endParaRPr lang="en-US" altLang="ja-JP" sz="1292" b="1" dirty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 smtClean="0">
                <a:latin typeface="游ゴシック" panose="020B0400000000000000" pitchFamily="50" charset="-128"/>
              </a:rPr>
              <a:t>・事前相談の際は、この様式のみご提出ください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r>
              <a:rPr lang="ja-JP" altLang="en-US" sz="1292" b="1" dirty="0" smtClean="0">
                <a:latin typeface="游ゴシック" panose="020B0400000000000000" pitchFamily="50" charset="-128"/>
              </a:rPr>
              <a:t>・事前相談時点では案の状態で構いませんので、早めに提出の上、事業内容についてご相談ください</a:t>
            </a:r>
            <a:endParaRPr lang="en-US" altLang="ja-JP" sz="1292" b="1" dirty="0" smtClean="0">
              <a:latin typeface="游ゴシック" panose="020B0400000000000000" pitchFamily="50" charset="-128"/>
            </a:endParaRPr>
          </a:p>
          <a:p>
            <a:pPr>
              <a:buFont typeface="Wingdings 2" pitchFamily="18" charset="2"/>
              <a:buNone/>
            </a:pPr>
            <a:endParaRPr lang="ja-JP" altLang="en-US" sz="1292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9189" y="38162"/>
            <a:ext cx="1234440" cy="2426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様式３</a:t>
            </a:r>
          </a:p>
        </p:txBody>
      </p:sp>
      <p:sp>
        <p:nvSpPr>
          <p:cNvPr id="17" name="正方形/長方形 16"/>
          <p:cNvSpPr/>
          <p:nvPr/>
        </p:nvSpPr>
        <p:spPr bwMode="gray">
          <a:xfrm>
            <a:off x="329714" y="922972"/>
            <a:ext cx="8277704" cy="60850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3231" tIns="33231" rIns="33231" bIns="332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ja-JP" altLang="en-US" sz="1846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（事業者名）</a:t>
            </a:r>
            <a:endParaRPr lang="ja-JP" altLang="en-US" sz="1846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 bwMode="gray">
          <a:xfrm>
            <a:off x="140593" y="1056763"/>
            <a:ext cx="171897" cy="348263"/>
          </a:xfrm>
          <a:prstGeom prst="rect">
            <a:avLst/>
          </a:prstGeom>
          <a:solidFill>
            <a:srgbClr val="046A38"/>
          </a:solidFill>
          <a:ln w="12700" algn="ctr">
            <a:solidFill>
              <a:srgbClr val="046A38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3231" tIns="33231" rIns="33231" bIns="332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Wingdings 2" pitchFamily="18" charset="2"/>
              <a:buNone/>
            </a:pPr>
            <a:endParaRPr lang="ja-JP" altLang="en-US" sz="1108" dirty="0"/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171941" y="1400099"/>
            <a:ext cx="8847459" cy="4686"/>
          </a:xfrm>
          <a:prstGeom prst="line">
            <a:avLst/>
          </a:prstGeom>
          <a:ln w="12700">
            <a:solidFill>
              <a:srgbClr val="046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92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JJUm1lx08g0I0hC3FEyN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NZ4E96CTGiJVeONSE_ijA"/>
</p:tagLst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10341</TotalTime>
  <Words>207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Wingdings 2</vt:lpstr>
      <vt:lpstr>1_Office テーマ</vt:lpstr>
      <vt:lpstr>think-cell スライド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LINKSPARK Power Point標準フォーマット</dc:title>
  <dc:creator>aisaka</dc:creator>
  <cp:lastModifiedBy>Windows ユーザー</cp:lastModifiedBy>
  <cp:revision>334</cp:revision>
  <cp:lastPrinted>2021-04-02T00:25:04Z</cp:lastPrinted>
  <dcterms:created xsi:type="dcterms:W3CDTF">2019-07-24T06:37:46Z</dcterms:created>
  <dcterms:modified xsi:type="dcterms:W3CDTF">2023-04-09T04:37:53Z</dcterms:modified>
</cp:coreProperties>
</file>