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312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0803219-2198-490D-96EF-61DAC22B0B89}"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B7AAAD-AC0D-4C57-8188-A91CE564B55D}" type="slidenum">
              <a:rPr kumimoji="1" lang="ja-JP" altLang="en-US" smtClean="0"/>
              <a:t>‹#›</a:t>
            </a:fld>
            <a:endParaRPr kumimoji="1" lang="ja-JP" altLang="en-US"/>
          </a:p>
        </p:txBody>
      </p:sp>
    </p:spTree>
    <p:extLst>
      <p:ext uri="{BB962C8B-B14F-4D97-AF65-F5344CB8AC3E}">
        <p14:creationId xmlns:p14="http://schemas.microsoft.com/office/powerpoint/2010/main" val="94456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0803219-2198-490D-96EF-61DAC22B0B89}"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B7AAAD-AC0D-4C57-8188-A91CE564B55D}" type="slidenum">
              <a:rPr kumimoji="1" lang="ja-JP" altLang="en-US" smtClean="0"/>
              <a:t>‹#›</a:t>
            </a:fld>
            <a:endParaRPr kumimoji="1" lang="ja-JP" altLang="en-US"/>
          </a:p>
        </p:txBody>
      </p:sp>
    </p:spTree>
    <p:extLst>
      <p:ext uri="{BB962C8B-B14F-4D97-AF65-F5344CB8AC3E}">
        <p14:creationId xmlns:p14="http://schemas.microsoft.com/office/powerpoint/2010/main" val="415401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0803219-2198-490D-96EF-61DAC22B0B89}"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B7AAAD-AC0D-4C57-8188-A91CE564B55D}" type="slidenum">
              <a:rPr kumimoji="1" lang="ja-JP" altLang="en-US" smtClean="0"/>
              <a:t>‹#›</a:t>
            </a:fld>
            <a:endParaRPr kumimoji="1" lang="ja-JP" altLang="en-US"/>
          </a:p>
        </p:txBody>
      </p:sp>
    </p:spTree>
    <p:extLst>
      <p:ext uri="{BB962C8B-B14F-4D97-AF65-F5344CB8AC3E}">
        <p14:creationId xmlns:p14="http://schemas.microsoft.com/office/powerpoint/2010/main" val="629921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0803219-2198-490D-96EF-61DAC22B0B89}"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B7AAAD-AC0D-4C57-8188-A91CE564B55D}" type="slidenum">
              <a:rPr kumimoji="1" lang="ja-JP" altLang="en-US" smtClean="0"/>
              <a:t>‹#›</a:t>
            </a:fld>
            <a:endParaRPr kumimoji="1" lang="ja-JP" altLang="en-US"/>
          </a:p>
        </p:txBody>
      </p:sp>
    </p:spTree>
    <p:extLst>
      <p:ext uri="{BB962C8B-B14F-4D97-AF65-F5344CB8AC3E}">
        <p14:creationId xmlns:p14="http://schemas.microsoft.com/office/powerpoint/2010/main" val="2355196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0803219-2198-490D-96EF-61DAC22B0B89}"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B7AAAD-AC0D-4C57-8188-A91CE564B55D}" type="slidenum">
              <a:rPr kumimoji="1" lang="ja-JP" altLang="en-US" smtClean="0"/>
              <a:t>‹#›</a:t>
            </a:fld>
            <a:endParaRPr kumimoji="1" lang="ja-JP" altLang="en-US"/>
          </a:p>
        </p:txBody>
      </p:sp>
    </p:spTree>
    <p:extLst>
      <p:ext uri="{BB962C8B-B14F-4D97-AF65-F5344CB8AC3E}">
        <p14:creationId xmlns:p14="http://schemas.microsoft.com/office/powerpoint/2010/main" val="2365599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0803219-2198-490D-96EF-61DAC22B0B89}"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BB7AAAD-AC0D-4C57-8188-A91CE564B55D}" type="slidenum">
              <a:rPr kumimoji="1" lang="ja-JP" altLang="en-US" smtClean="0"/>
              <a:t>‹#›</a:t>
            </a:fld>
            <a:endParaRPr kumimoji="1" lang="ja-JP" altLang="en-US"/>
          </a:p>
        </p:txBody>
      </p:sp>
    </p:spTree>
    <p:extLst>
      <p:ext uri="{BB962C8B-B14F-4D97-AF65-F5344CB8AC3E}">
        <p14:creationId xmlns:p14="http://schemas.microsoft.com/office/powerpoint/2010/main" val="3775681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0803219-2198-490D-96EF-61DAC22B0B89}" type="datetimeFigureOut">
              <a:rPr kumimoji="1" lang="ja-JP" altLang="en-US" smtClean="0"/>
              <a:t>2024/11/20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BB7AAAD-AC0D-4C57-8188-A91CE564B55D}" type="slidenum">
              <a:rPr kumimoji="1" lang="ja-JP" altLang="en-US" smtClean="0"/>
              <a:t>‹#›</a:t>
            </a:fld>
            <a:endParaRPr kumimoji="1" lang="ja-JP" altLang="en-US"/>
          </a:p>
        </p:txBody>
      </p:sp>
    </p:spTree>
    <p:extLst>
      <p:ext uri="{BB962C8B-B14F-4D97-AF65-F5344CB8AC3E}">
        <p14:creationId xmlns:p14="http://schemas.microsoft.com/office/powerpoint/2010/main" val="1498829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0803219-2198-490D-96EF-61DAC22B0B89}" type="datetimeFigureOut">
              <a:rPr kumimoji="1" lang="ja-JP" altLang="en-US" smtClean="0"/>
              <a:t>2024/11/20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BB7AAAD-AC0D-4C57-8188-A91CE564B55D}" type="slidenum">
              <a:rPr kumimoji="1" lang="ja-JP" altLang="en-US" smtClean="0"/>
              <a:t>‹#›</a:t>
            </a:fld>
            <a:endParaRPr kumimoji="1" lang="ja-JP" altLang="en-US"/>
          </a:p>
        </p:txBody>
      </p:sp>
    </p:spTree>
    <p:extLst>
      <p:ext uri="{BB962C8B-B14F-4D97-AF65-F5344CB8AC3E}">
        <p14:creationId xmlns:p14="http://schemas.microsoft.com/office/powerpoint/2010/main" val="1771571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803219-2198-490D-96EF-61DAC22B0B89}" type="datetimeFigureOut">
              <a:rPr kumimoji="1" lang="ja-JP" altLang="en-US" smtClean="0"/>
              <a:t>2024/11/20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BB7AAAD-AC0D-4C57-8188-A91CE564B55D}" type="slidenum">
              <a:rPr kumimoji="1" lang="ja-JP" altLang="en-US" smtClean="0"/>
              <a:t>‹#›</a:t>
            </a:fld>
            <a:endParaRPr kumimoji="1" lang="ja-JP" altLang="en-US"/>
          </a:p>
        </p:txBody>
      </p:sp>
    </p:spTree>
    <p:extLst>
      <p:ext uri="{BB962C8B-B14F-4D97-AF65-F5344CB8AC3E}">
        <p14:creationId xmlns:p14="http://schemas.microsoft.com/office/powerpoint/2010/main" val="1988929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0803219-2198-490D-96EF-61DAC22B0B89}"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BB7AAAD-AC0D-4C57-8188-A91CE564B55D}" type="slidenum">
              <a:rPr kumimoji="1" lang="ja-JP" altLang="en-US" smtClean="0"/>
              <a:t>‹#›</a:t>
            </a:fld>
            <a:endParaRPr kumimoji="1" lang="ja-JP" altLang="en-US"/>
          </a:p>
        </p:txBody>
      </p:sp>
    </p:spTree>
    <p:extLst>
      <p:ext uri="{BB962C8B-B14F-4D97-AF65-F5344CB8AC3E}">
        <p14:creationId xmlns:p14="http://schemas.microsoft.com/office/powerpoint/2010/main" val="1187174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0803219-2198-490D-96EF-61DAC22B0B89}"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BB7AAAD-AC0D-4C57-8188-A91CE564B55D}" type="slidenum">
              <a:rPr kumimoji="1" lang="ja-JP" altLang="en-US" smtClean="0"/>
              <a:t>‹#›</a:t>
            </a:fld>
            <a:endParaRPr kumimoji="1" lang="ja-JP" altLang="en-US"/>
          </a:p>
        </p:txBody>
      </p:sp>
    </p:spTree>
    <p:extLst>
      <p:ext uri="{BB962C8B-B14F-4D97-AF65-F5344CB8AC3E}">
        <p14:creationId xmlns:p14="http://schemas.microsoft.com/office/powerpoint/2010/main" val="3457982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803219-2198-490D-96EF-61DAC22B0B89}" type="datetimeFigureOut">
              <a:rPr kumimoji="1" lang="ja-JP" altLang="en-US" smtClean="0"/>
              <a:t>2024/11/20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BB7AAAD-AC0D-4C57-8188-A91CE564B55D}" type="slidenum">
              <a:rPr kumimoji="1" lang="ja-JP" altLang="en-US" smtClean="0"/>
              <a:t>‹#›</a:t>
            </a:fld>
            <a:endParaRPr kumimoji="1" lang="ja-JP" altLang="en-US"/>
          </a:p>
        </p:txBody>
      </p:sp>
    </p:spTree>
    <p:extLst>
      <p:ext uri="{BB962C8B-B14F-4D97-AF65-F5344CB8AC3E}">
        <p14:creationId xmlns:p14="http://schemas.microsoft.com/office/powerpoint/2010/main" val="10651462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16954"/>
            <a:ext cx="6858000"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国民健康保険　出産育児一時金支給申請書</a:t>
            </a:r>
            <a:endPar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テキスト ボックス 5"/>
          <p:cNvSpPr txBox="1"/>
          <p:nvPr/>
        </p:nvSpPr>
        <p:spPr>
          <a:xfrm>
            <a:off x="-38100" y="192167"/>
            <a:ext cx="1965960"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神戸市　　　　区長宛</a:t>
            </a:r>
            <a:endPar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11" name="表 10"/>
          <p:cNvGraphicFramePr>
            <a:graphicFrameLocks noGrp="1"/>
          </p:cNvGraphicFramePr>
          <p:nvPr>
            <p:extLst>
              <p:ext uri="{D42A27DB-BD31-4B8C-83A1-F6EECF244321}">
                <p14:modId xmlns:p14="http://schemas.microsoft.com/office/powerpoint/2010/main" val="2826355333"/>
              </p:ext>
            </p:extLst>
          </p:nvPr>
        </p:nvGraphicFramePr>
        <p:xfrm>
          <a:off x="191321" y="436056"/>
          <a:ext cx="3131002" cy="647999"/>
        </p:xfrm>
        <a:graphic>
          <a:graphicData uri="http://schemas.openxmlformats.org/drawingml/2006/table">
            <a:tbl>
              <a:tblPr firstRow="1" bandRow="1">
                <a:tableStyleId>{5940675A-B579-460E-94D1-54222C63F5DA}</a:tableStyleId>
              </a:tblPr>
              <a:tblGrid>
                <a:gridCol w="447286">
                  <a:extLst>
                    <a:ext uri="{9D8B030D-6E8A-4147-A177-3AD203B41FA5}">
                      <a16:colId xmlns:a16="http://schemas.microsoft.com/office/drawing/2014/main" val="558822366"/>
                    </a:ext>
                  </a:extLst>
                </a:gridCol>
                <a:gridCol w="447286">
                  <a:extLst>
                    <a:ext uri="{9D8B030D-6E8A-4147-A177-3AD203B41FA5}">
                      <a16:colId xmlns:a16="http://schemas.microsoft.com/office/drawing/2014/main" val="1338364508"/>
                    </a:ext>
                  </a:extLst>
                </a:gridCol>
                <a:gridCol w="447286">
                  <a:extLst>
                    <a:ext uri="{9D8B030D-6E8A-4147-A177-3AD203B41FA5}">
                      <a16:colId xmlns:a16="http://schemas.microsoft.com/office/drawing/2014/main" val="539442407"/>
                    </a:ext>
                  </a:extLst>
                </a:gridCol>
                <a:gridCol w="447286">
                  <a:extLst>
                    <a:ext uri="{9D8B030D-6E8A-4147-A177-3AD203B41FA5}">
                      <a16:colId xmlns:a16="http://schemas.microsoft.com/office/drawing/2014/main" val="1940474"/>
                    </a:ext>
                  </a:extLst>
                </a:gridCol>
                <a:gridCol w="447286">
                  <a:extLst>
                    <a:ext uri="{9D8B030D-6E8A-4147-A177-3AD203B41FA5}">
                      <a16:colId xmlns:a16="http://schemas.microsoft.com/office/drawing/2014/main" val="2637453052"/>
                    </a:ext>
                  </a:extLst>
                </a:gridCol>
                <a:gridCol w="447286">
                  <a:extLst>
                    <a:ext uri="{9D8B030D-6E8A-4147-A177-3AD203B41FA5}">
                      <a16:colId xmlns:a16="http://schemas.microsoft.com/office/drawing/2014/main" val="3860630056"/>
                    </a:ext>
                  </a:extLst>
                </a:gridCol>
                <a:gridCol w="447286">
                  <a:extLst>
                    <a:ext uri="{9D8B030D-6E8A-4147-A177-3AD203B41FA5}">
                      <a16:colId xmlns:a16="http://schemas.microsoft.com/office/drawing/2014/main" val="1382231192"/>
                    </a:ext>
                  </a:extLst>
                </a:gridCol>
              </a:tblGrid>
              <a:tr h="235636">
                <a:tc gridSpan="7">
                  <a:txBody>
                    <a:bodyPr/>
                    <a:lstStyle/>
                    <a:p>
                      <a:pPr algn="ctr"/>
                      <a:r>
                        <a:rPr kumimoji="1" lang="ja-JP" altLang="en-US" sz="1100" b="1" dirty="0" smtClean="0"/>
                        <a:t>被</a:t>
                      </a:r>
                      <a:r>
                        <a:rPr kumimoji="1" lang="ja-JP" altLang="en-US" sz="1100" b="1" dirty="0" smtClean="0"/>
                        <a:t>保険者番号</a:t>
                      </a:r>
                      <a:endParaRPr kumimoji="1" lang="ja-JP" altLang="en-US" sz="1100" b="1" dirty="0"/>
                    </a:p>
                  </a:txBody>
                  <a:tcPr marB="0" anchor="ctr">
                    <a:lnB w="28575"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640859651"/>
                  </a:ext>
                </a:extLst>
              </a:tr>
              <a:tr h="412363">
                <a:tc>
                  <a:txBody>
                    <a:bodyPr/>
                    <a:lstStyle/>
                    <a:p>
                      <a:endParaRPr kumimoji="1" lang="ja-JP" altLang="en-US" dirty="0"/>
                    </a:p>
                  </a:txBody>
                  <a:tcPr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p>
                  </a:txBody>
                  <a:tcPr marB="0">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p>
                  </a:txBody>
                  <a:tcPr marB="0">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p>
                  </a:txBody>
                  <a:tcPr marB="0">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p>
                  </a:txBody>
                  <a:tcPr marB="0">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p>
                  </a:txBody>
                  <a:tcPr marB="0">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p>
                  </a:txBody>
                  <a:tcPr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3743180"/>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3642097"/>
              </p:ext>
            </p:extLst>
          </p:nvPr>
        </p:nvGraphicFramePr>
        <p:xfrm>
          <a:off x="177699" y="4494104"/>
          <a:ext cx="6550380" cy="630724"/>
        </p:xfrm>
        <a:graphic>
          <a:graphicData uri="http://schemas.openxmlformats.org/drawingml/2006/table">
            <a:tbl>
              <a:tblPr firstRow="1" bandRow="1">
                <a:tableStyleId>{5940675A-B579-460E-94D1-54222C63F5DA}</a:tableStyleId>
              </a:tblPr>
              <a:tblGrid>
                <a:gridCol w="5554220">
                  <a:extLst>
                    <a:ext uri="{9D8B030D-6E8A-4147-A177-3AD203B41FA5}">
                      <a16:colId xmlns:a16="http://schemas.microsoft.com/office/drawing/2014/main" val="558822366"/>
                    </a:ext>
                  </a:extLst>
                </a:gridCol>
                <a:gridCol w="996160">
                  <a:extLst>
                    <a:ext uri="{9D8B030D-6E8A-4147-A177-3AD203B41FA5}">
                      <a16:colId xmlns:a16="http://schemas.microsoft.com/office/drawing/2014/main" val="1323860223"/>
                    </a:ext>
                  </a:extLst>
                </a:gridCol>
              </a:tblGrid>
              <a:tr h="310684">
                <a:tc>
                  <a:txBody>
                    <a:bodyPr/>
                    <a:lstStyle/>
                    <a:p>
                      <a:pPr algn="ctr"/>
                      <a:r>
                        <a:rPr kumimoji="1" lang="ja-JP" altLang="en-US" sz="1050" dirty="0" smtClean="0"/>
                        <a:t>上記の者の出産育児一時金について、他の健康保険に申請していません。</a:t>
                      </a:r>
                      <a:endParaRPr kumimoji="1" lang="ja-JP" altLang="en-US" sz="1050" dirty="0"/>
                    </a:p>
                  </a:txBody>
                  <a:tcPr marB="0" anchor="ctr">
                    <a:lnB w="6350" cap="flat" cmpd="sng" algn="ctr">
                      <a:solidFill>
                        <a:schemeClr val="tx1"/>
                      </a:solidFill>
                      <a:prstDash val="sysDot"/>
                      <a:round/>
                      <a:headEnd type="none" w="med" len="med"/>
                      <a:tailEnd type="none" w="med" len="med"/>
                    </a:lnB>
                    <a:noFill/>
                  </a:tcPr>
                </a:tc>
                <a:tc rowSpan="2">
                  <a:txBody>
                    <a:bodyPr/>
                    <a:lstStyle/>
                    <a:p>
                      <a:pPr algn="ctr"/>
                      <a:r>
                        <a:rPr kumimoji="1" lang="ja-JP" altLang="en-US" sz="800" dirty="0" smtClean="0"/>
                        <a:t>該当チェック欄</a:t>
                      </a:r>
                      <a:endParaRPr kumimoji="1" lang="en-US" altLang="ja-JP" sz="900" dirty="0" smtClean="0"/>
                    </a:p>
                    <a:p>
                      <a:pPr algn="ctr"/>
                      <a:r>
                        <a:rPr kumimoji="1" lang="ja-JP" altLang="en-US" dirty="0" smtClean="0"/>
                        <a:t>□</a:t>
                      </a:r>
                      <a:endParaRPr kumimoji="1" lang="ja-JP" altLang="en-US" dirty="0"/>
                    </a:p>
                  </a:txBody>
                  <a:tcPr marB="0" anchor="ctr">
                    <a:noFill/>
                  </a:tcPr>
                </a:tc>
                <a:extLst>
                  <a:ext uri="{0D108BD9-81ED-4DB2-BD59-A6C34878D82A}">
                    <a16:rowId xmlns:a16="http://schemas.microsoft.com/office/drawing/2014/main" val="1640859651"/>
                  </a:ext>
                </a:extLst>
              </a:tr>
              <a:tr h="309814">
                <a:tc>
                  <a:txBody>
                    <a:bodyPr/>
                    <a:lstStyle/>
                    <a:p>
                      <a:pPr algn="ctr"/>
                      <a:r>
                        <a:rPr kumimoji="1" lang="ja-JP" altLang="en-US" sz="900" dirty="0" smtClean="0"/>
                        <a:t>他の健康保険に</a:t>
                      </a:r>
                      <a:r>
                        <a:rPr kumimoji="1" lang="en-US" altLang="ja-JP" sz="900" dirty="0" smtClean="0"/>
                        <a:t>1</a:t>
                      </a:r>
                      <a:r>
                        <a:rPr kumimoji="1" lang="ja-JP" altLang="en-US" sz="900" dirty="0" smtClean="0"/>
                        <a:t>年以上加入しており、脱退日から</a:t>
                      </a:r>
                      <a:r>
                        <a:rPr kumimoji="1" lang="en-US" altLang="ja-JP" sz="900" dirty="0" smtClean="0"/>
                        <a:t>6</a:t>
                      </a:r>
                      <a:r>
                        <a:rPr kumimoji="1" lang="ja-JP" altLang="en-US" sz="900" dirty="0" smtClean="0"/>
                        <a:t>か月以内に出産した場合、</a:t>
                      </a:r>
                      <a:endParaRPr kumimoji="1" lang="en-US" altLang="ja-JP" sz="900" dirty="0" smtClean="0"/>
                    </a:p>
                    <a:p>
                      <a:pPr algn="ctr"/>
                      <a:r>
                        <a:rPr kumimoji="1" lang="ja-JP" altLang="en-US" sz="900" dirty="0" smtClean="0"/>
                        <a:t>当該保険より出産育児一時金が支給される場合があります。</a:t>
                      </a:r>
                      <a:endParaRPr kumimoji="1" lang="ja-JP" altLang="en-US" sz="900" dirty="0"/>
                    </a:p>
                  </a:txBody>
                  <a:tcPr marB="0" anchor="ctr">
                    <a:lnT w="6350" cap="flat" cmpd="sng" algn="ctr">
                      <a:solidFill>
                        <a:schemeClr val="tx1"/>
                      </a:solidFill>
                      <a:prstDash val="sysDot"/>
                      <a:round/>
                      <a:headEnd type="none" w="med" len="med"/>
                      <a:tailEnd type="none" w="med" len="med"/>
                    </a:lnT>
                  </a:tcPr>
                </a:tc>
                <a:tc vMerge="1">
                  <a:txBody>
                    <a:bodyPr/>
                    <a:lstStyle/>
                    <a:p>
                      <a:endParaRPr kumimoji="1" lang="ja-JP" altLang="en-US" dirty="0"/>
                    </a:p>
                  </a:txBody>
                  <a:tcPr/>
                </a:tc>
                <a:extLst>
                  <a:ext uri="{0D108BD9-81ED-4DB2-BD59-A6C34878D82A}">
                    <a16:rowId xmlns:a16="http://schemas.microsoft.com/office/drawing/2014/main" val="947329453"/>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924188270"/>
              </p:ext>
            </p:extLst>
          </p:nvPr>
        </p:nvGraphicFramePr>
        <p:xfrm>
          <a:off x="187560" y="1130850"/>
          <a:ext cx="6542850" cy="1341120"/>
        </p:xfrm>
        <a:graphic>
          <a:graphicData uri="http://schemas.openxmlformats.org/drawingml/2006/table">
            <a:tbl>
              <a:tblPr firstRow="1" bandRow="1">
                <a:tableStyleId>{5940675A-B579-460E-94D1-54222C63F5DA}</a:tableStyleId>
              </a:tblPr>
              <a:tblGrid>
                <a:gridCol w="504345">
                  <a:extLst>
                    <a:ext uri="{9D8B030D-6E8A-4147-A177-3AD203B41FA5}">
                      <a16:colId xmlns:a16="http://schemas.microsoft.com/office/drawing/2014/main" val="3486535583"/>
                    </a:ext>
                  </a:extLst>
                </a:gridCol>
                <a:gridCol w="2095155">
                  <a:extLst>
                    <a:ext uri="{9D8B030D-6E8A-4147-A177-3AD203B41FA5}">
                      <a16:colId xmlns:a16="http://schemas.microsoft.com/office/drawing/2014/main" val="3380827736"/>
                    </a:ext>
                  </a:extLst>
                </a:gridCol>
                <a:gridCol w="3943350">
                  <a:extLst>
                    <a:ext uri="{9D8B030D-6E8A-4147-A177-3AD203B41FA5}">
                      <a16:colId xmlns:a16="http://schemas.microsoft.com/office/drawing/2014/main" val="2872705609"/>
                    </a:ext>
                  </a:extLst>
                </a:gridCol>
              </a:tblGrid>
              <a:tr h="335280">
                <a:tc rowSpan="4">
                  <a:txBody>
                    <a:bodyPr/>
                    <a:lstStyle/>
                    <a:p>
                      <a:pPr algn="ctr"/>
                      <a:r>
                        <a:rPr kumimoji="1" lang="ja-JP" altLang="en-US" sz="1100" b="1" dirty="0" smtClean="0"/>
                        <a:t>出</a:t>
                      </a:r>
                      <a:endParaRPr kumimoji="1" lang="en-US" altLang="ja-JP" sz="1100" b="1" dirty="0" smtClean="0"/>
                    </a:p>
                    <a:p>
                      <a:pPr algn="ctr"/>
                      <a:r>
                        <a:rPr kumimoji="1" lang="ja-JP" altLang="en-US" sz="1100" b="1" dirty="0" smtClean="0"/>
                        <a:t>産</a:t>
                      </a:r>
                      <a:endParaRPr kumimoji="1" lang="en-US" altLang="ja-JP" sz="1100" b="1" dirty="0" smtClean="0"/>
                    </a:p>
                    <a:p>
                      <a:pPr algn="ctr"/>
                      <a:r>
                        <a:rPr kumimoji="1" lang="ja-JP" altLang="en-US" sz="1100" b="1" dirty="0" smtClean="0"/>
                        <a:t>に</a:t>
                      </a:r>
                      <a:endParaRPr kumimoji="1" lang="en-US" altLang="ja-JP" sz="1100" b="1" dirty="0" smtClean="0"/>
                    </a:p>
                    <a:p>
                      <a:pPr algn="ctr"/>
                      <a:r>
                        <a:rPr kumimoji="1" lang="ja-JP" altLang="en-US" sz="1100" b="1" dirty="0" smtClean="0"/>
                        <a:t>関</a:t>
                      </a:r>
                      <a:endParaRPr kumimoji="1" lang="en-US" altLang="ja-JP" sz="1100" b="1" dirty="0" smtClean="0"/>
                    </a:p>
                    <a:p>
                      <a:pPr algn="ctr"/>
                      <a:r>
                        <a:rPr kumimoji="1" lang="ja-JP" altLang="en-US" sz="1100" b="1" dirty="0" smtClean="0"/>
                        <a:t>す</a:t>
                      </a:r>
                      <a:endParaRPr kumimoji="1" lang="en-US" altLang="ja-JP" sz="1100" b="1" dirty="0" smtClean="0"/>
                    </a:p>
                    <a:p>
                      <a:pPr algn="ctr"/>
                      <a:r>
                        <a:rPr kumimoji="1" lang="ja-JP" altLang="en-US" sz="1100" b="1" dirty="0" smtClean="0"/>
                        <a:t>る</a:t>
                      </a:r>
                      <a:endParaRPr kumimoji="1" lang="en-US" altLang="ja-JP" sz="1100" b="1" dirty="0" smtClean="0"/>
                    </a:p>
                    <a:p>
                      <a:pPr algn="ctr"/>
                      <a:r>
                        <a:rPr kumimoji="1" lang="ja-JP" altLang="en-US" sz="1100" b="1" dirty="0" smtClean="0"/>
                        <a:t>事</a:t>
                      </a:r>
                      <a:endParaRPr kumimoji="1" lang="en-US" altLang="ja-JP" sz="1100" b="1" dirty="0" smtClean="0"/>
                    </a:p>
                    <a:p>
                      <a:pPr algn="ctr"/>
                      <a:r>
                        <a:rPr kumimoji="1" lang="ja-JP" altLang="en-US" sz="1100" b="1" dirty="0" smtClean="0"/>
                        <a:t>項</a:t>
                      </a:r>
                      <a:endParaRPr kumimoji="1" lang="ja-JP" altLang="en-US" sz="1100" b="1" dirty="0"/>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1" dirty="0" smtClean="0"/>
                        <a:t>出産した被保険者の氏名</a:t>
                      </a:r>
                      <a:endParaRPr kumimoji="1" lang="ja-JP" altLang="en-US" sz="1100" b="1" dirty="0"/>
                    </a:p>
                  </a:txBody>
                  <a:tcPr marL="0" marR="0" marT="0" marB="0" anchor="ct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bg1">
                        <a:lumMod val="85000"/>
                      </a:schemeClr>
                    </a:solidFill>
                  </a:tcPr>
                </a:tc>
                <a:tc>
                  <a:txBody>
                    <a:bodyPr/>
                    <a:lstStyle/>
                    <a:p>
                      <a:pPr algn="r"/>
                      <a:r>
                        <a:rPr kumimoji="1" lang="ja-JP" altLang="en-US" sz="1000" dirty="0" smtClean="0"/>
                        <a:t>（世帯主との関係：　　　　　）</a:t>
                      </a:r>
                      <a:endParaRPr kumimoji="1" lang="ja-JP" altLang="en-US" sz="1000" dirty="0"/>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37472775"/>
                  </a:ext>
                </a:extLst>
              </a:tr>
              <a:tr h="335280">
                <a:tc vMerge="1">
                  <a:txBody>
                    <a:bodyPr/>
                    <a:lstStyle/>
                    <a:p>
                      <a:endParaRPr kumimoji="1" lang="ja-JP" altLang="en-US" dirty="0"/>
                    </a:p>
                  </a:txBody>
                  <a:tcPr/>
                </a:tc>
                <a:tc>
                  <a:txBody>
                    <a:bodyPr/>
                    <a:lstStyle/>
                    <a:p>
                      <a:pPr algn="ctr"/>
                      <a:r>
                        <a:rPr kumimoji="1" lang="ja-JP" altLang="en-US" sz="1100" b="1" dirty="0" smtClean="0"/>
                        <a:t>出産年月日</a:t>
                      </a:r>
                      <a:endParaRPr kumimoji="1" lang="ja-JP" altLang="en-US" sz="1100" b="1" dirty="0"/>
                    </a:p>
                  </a:txBody>
                  <a:tcPr marL="0" marR="0" marT="0" marB="0" anchor="ct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bg1">
                        <a:lumMod val="85000"/>
                      </a:schemeClr>
                    </a:solidFill>
                  </a:tcPr>
                </a:tc>
                <a:tc>
                  <a:txBody>
                    <a:bodyPr/>
                    <a:lstStyle/>
                    <a:p>
                      <a:pPr algn="ctr"/>
                      <a:r>
                        <a:rPr kumimoji="1" lang="ja-JP" altLang="en-US" sz="1100" dirty="0" smtClean="0"/>
                        <a:t>令和　　　年　　　月　　　日</a:t>
                      </a:r>
                      <a:endParaRPr kumimoji="1" lang="ja-JP" altLang="en-US" sz="1100" dirty="0"/>
                    </a:p>
                  </a:txBody>
                  <a:tcPr marL="0" marR="0" marT="0" marB="0" anchor="ctr">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847012484"/>
                  </a:ext>
                </a:extLst>
              </a:tr>
              <a:tr h="335280">
                <a:tc vMerge="1">
                  <a:txBody>
                    <a:bodyPr/>
                    <a:lstStyle/>
                    <a:p>
                      <a:endParaRPr kumimoji="1" lang="ja-JP" altLang="en-US" dirty="0"/>
                    </a:p>
                  </a:txBody>
                  <a:tcPr/>
                </a:tc>
                <a:tc>
                  <a:txBody>
                    <a:bodyPr/>
                    <a:lstStyle/>
                    <a:p>
                      <a:pPr algn="ctr"/>
                      <a:r>
                        <a:rPr kumimoji="1" lang="ja-JP" altLang="en-US" sz="1100" b="1" dirty="0" smtClean="0"/>
                        <a:t>生まれた子の氏名</a:t>
                      </a:r>
                      <a:endParaRPr kumimoji="1" lang="ja-JP" altLang="en-US" sz="1100" b="1" dirty="0"/>
                    </a:p>
                  </a:txBody>
                  <a:tcPr marL="0" marR="0" marT="0" marB="0" anchor="ct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bg1">
                        <a:lumMod val="8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sz="1000" dirty="0" smtClean="0"/>
                        <a:t>（世帯主との関係：　　　　　）</a:t>
                      </a:r>
                    </a:p>
                  </a:txBody>
                  <a:tcPr marL="0" marR="0" marT="0" marB="0" anchor="ctr">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050839924"/>
                  </a:ext>
                </a:extLst>
              </a:tr>
              <a:tr h="335280">
                <a:tc vMerge="1">
                  <a:txBody>
                    <a:bodyPr/>
                    <a:lstStyle/>
                    <a:p>
                      <a:endParaRPr kumimoji="1" lang="ja-JP" altLang="en-US" dirty="0"/>
                    </a:p>
                  </a:txBody>
                  <a:tcPr/>
                </a:tc>
                <a:tc>
                  <a:txBody>
                    <a:bodyPr/>
                    <a:lstStyle/>
                    <a:p>
                      <a:pPr algn="ctr"/>
                      <a:r>
                        <a:rPr kumimoji="1" lang="ja-JP" altLang="en-US" sz="1100" b="1" dirty="0" smtClean="0"/>
                        <a:t>出産の種類</a:t>
                      </a:r>
                      <a:endParaRPr kumimoji="1" lang="ja-JP" altLang="en-US" sz="1100" b="1" dirty="0"/>
                    </a:p>
                  </a:txBody>
                  <a:tcPr marL="0" marR="0" marT="0" marB="0" anchor="ct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普通分娩　　・　　　死産</a:t>
                      </a:r>
                      <a:r>
                        <a:rPr kumimoji="1" lang="ja-JP" altLang="en-US" sz="1000" strike="noStrike" dirty="0" smtClean="0">
                          <a:solidFill>
                            <a:schemeClr val="tx1"/>
                          </a:solidFill>
                        </a:rPr>
                        <a:t>等（第　　　　　週）</a:t>
                      </a:r>
                    </a:p>
                  </a:txBody>
                  <a:tcPr marL="0" marR="0" marT="0" marB="0" anchor="ctr">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3243951"/>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4161664249"/>
              </p:ext>
            </p:extLst>
          </p:nvPr>
        </p:nvGraphicFramePr>
        <p:xfrm>
          <a:off x="183795" y="2506567"/>
          <a:ext cx="6542850" cy="786548"/>
        </p:xfrm>
        <a:graphic>
          <a:graphicData uri="http://schemas.openxmlformats.org/drawingml/2006/table">
            <a:tbl>
              <a:tblPr firstRow="1" bandRow="1">
                <a:tableStyleId>{5940675A-B579-460E-94D1-54222C63F5DA}</a:tableStyleId>
              </a:tblPr>
              <a:tblGrid>
                <a:gridCol w="875475">
                  <a:extLst>
                    <a:ext uri="{9D8B030D-6E8A-4147-A177-3AD203B41FA5}">
                      <a16:colId xmlns:a16="http://schemas.microsoft.com/office/drawing/2014/main" val="1049321294"/>
                    </a:ext>
                  </a:extLst>
                </a:gridCol>
                <a:gridCol w="5667375">
                  <a:extLst>
                    <a:ext uri="{9D8B030D-6E8A-4147-A177-3AD203B41FA5}">
                      <a16:colId xmlns:a16="http://schemas.microsoft.com/office/drawing/2014/main" val="1862107876"/>
                    </a:ext>
                  </a:extLst>
                </a:gridCol>
              </a:tblGrid>
              <a:tr h="786548">
                <a:tc>
                  <a:txBody>
                    <a:bodyPr/>
                    <a:lstStyle/>
                    <a:p>
                      <a:pPr algn="ctr"/>
                      <a:r>
                        <a:rPr kumimoji="1" lang="ja-JP" altLang="en-US" sz="1100" b="1" dirty="0" smtClean="0"/>
                        <a:t>医師</a:t>
                      </a:r>
                      <a:endParaRPr kumimoji="1" lang="en-US" altLang="ja-JP" sz="1100" b="1" strike="sngStrike" baseline="0" dirty="0" smtClean="0">
                        <a:solidFill>
                          <a:srgbClr val="FF0000"/>
                        </a:solidFill>
                      </a:endParaRPr>
                    </a:p>
                    <a:p>
                      <a:pPr algn="ctr"/>
                      <a:r>
                        <a:rPr kumimoji="1" lang="ja-JP" altLang="en-US" sz="700" b="1" dirty="0" smtClean="0">
                          <a:solidFill>
                            <a:schemeClr val="tx1"/>
                          </a:solidFill>
                        </a:rPr>
                        <a:t>または</a:t>
                      </a:r>
                      <a:endParaRPr kumimoji="1" lang="en-US" altLang="ja-JP" sz="700" b="1" dirty="0" smtClean="0">
                        <a:solidFill>
                          <a:schemeClr val="tx1"/>
                        </a:solidFill>
                      </a:endParaRPr>
                    </a:p>
                    <a:p>
                      <a:pPr algn="ctr"/>
                      <a:r>
                        <a:rPr kumimoji="1" lang="ja-JP" altLang="en-US" sz="1100" b="1" dirty="0" smtClean="0"/>
                        <a:t>助産師の</a:t>
                      </a:r>
                      <a:endParaRPr kumimoji="1" lang="en-US" altLang="ja-JP" sz="1100" b="1" dirty="0" smtClean="0"/>
                    </a:p>
                    <a:p>
                      <a:pPr algn="ctr"/>
                      <a:r>
                        <a:rPr kumimoji="1" lang="ja-JP" altLang="en-US" sz="1100" b="1" dirty="0" smtClean="0"/>
                        <a:t>証明欄　</a:t>
                      </a:r>
                      <a:endParaRPr kumimoji="1" lang="ja-JP" altLang="en-US" sz="1100" b="1" dirty="0"/>
                    </a:p>
                  </a:txBody>
                  <a:tcPr marB="0" anchor="ctr">
                    <a:solidFill>
                      <a:schemeClr val="bg1">
                        <a:lumMod val="85000"/>
                      </a:schemeClr>
                    </a:solidFill>
                  </a:tcPr>
                </a:tc>
                <a:tc>
                  <a:txBody>
                    <a:bodyPr/>
                    <a:lstStyle/>
                    <a:p>
                      <a:r>
                        <a:rPr kumimoji="1" lang="ja-JP" altLang="en-US" sz="900" dirty="0" smtClean="0"/>
                        <a:t>　　上記出産の事実（妊娠　　　週　　　日）を証明します。　　　　　　　令和　</a:t>
                      </a:r>
                      <a:r>
                        <a:rPr kumimoji="1" lang="ja-JP" altLang="en-US" sz="900" baseline="0" dirty="0" smtClean="0"/>
                        <a:t> </a:t>
                      </a:r>
                      <a:r>
                        <a:rPr kumimoji="1" lang="ja-JP" altLang="en-US" sz="900" dirty="0" smtClean="0"/>
                        <a:t>　年　　月　　日</a:t>
                      </a:r>
                      <a:endParaRPr kumimoji="1" lang="en-US" altLang="ja-JP" sz="900" dirty="0" smtClean="0"/>
                    </a:p>
                    <a:p>
                      <a:r>
                        <a:rPr kumimoji="1" lang="ja-JP" altLang="en-US" sz="900" dirty="0" smtClean="0"/>
                        <a:t>　</a:t>
                      </a:r>
                      <a:endParaRPr kumimoji="1" lang="en-US" altLang="ja-JP" sz="900" dirty="0" smtClean="0"/>
                    </a:p>
                    <a:p>
                      <a:r>
                        <a:rPr kumimoji="1" lang="ja-JP" altLang="en-US" sz="900" dirty="0" smtClean="0"/>
                        <a:t>　　　　　　　</a:t>
                      </a:r>
                      <a:r>
                        <a:rPr kumimoji="1" lang="ja-JP" altLang="en-US" sz="900" u="sng" dirty="0" smtClean="0"/>
                        <a:t>　　　　　　　　　　　　　　　　　　　　　　　　　　</a:t>
                      </a:r>
                      <a:endParaRPr kumimoji="1" lang="en-US" altLang="ja-JP" sz="900" u="sng" dirty="0" smtClean="0"/>
                    </a:p>
                    <a:p>
                      <a:r>
                        <a:rPr kumimoji="1" lang="ja-JP" altLang="en-US" sz="900" u="sng" dirty="0" smtClean="0"/>
                        <a:t>　　　</a:t>
                      </a:r>
                      <a:endParaRPr kumimoji="1" lang="en-US" altLang="ja-JP" sz="900" u="sng" dirty="0" smtClean="0"/>
                    </a:p>
                    <a:p>
                      <a:r>
                        <a:rPr kumimoji="1" lang="ja-JP" altLang="en-US" sz="900" dirty="0" smtClean="0"/>
                        <a:t>　　　　　　　</a:t>
                      </a:r>
                      <a:endParaRPr kumimoji="1" lang="en-US" altLang="ja-JP" sz="900" dirty="0" smtClean="0"/>
                    </a:p>
                  </a:txBody>
                  <a:tcPr marB="0"/>
                </a:tc>
                <a:extLst>
                  <a:ext uri="{0D108BD9-81ED-4DB2-BD59-A6C34878D82A}">
                    <a16:rowId xmlns:a16="http://schemas.microsoft.com/office/drawing/2014/main" val="417656852"/>
                  </a:ext>
                </a:extLst>
              </a:tr>
            </a:tbl>
          </a:graphicData>
        </a:graphic>
      </p:graphicFrame>
      <p:graphicFrame>
        <p:nvGraphicFramePr>
          <p:cNvPr id="16" name="表 15"/>
          <p:cNvGraphicFramePr>
            <a:graphicFrameLocks noGrp="1"/>
          </p:cNvGraphicFramePr>
          <p:nvPr>
            <p:extLst/>
          </p:nvPr>
        </p:nvGraphicFramePr>
        <p:xfrm>
          <a:off x="177292" y="3329208"/>
          <a:ext cx="6548755" cy="1118074"/>
        </p:xfrm>
        <a:graphic>
          <a:graphicData uri="http://schemas.openxmlformats.org/drawingml/2006/table">
            <a:tbl>
              <a:tblPr firstRow="1" bandRow="1">
                <a:tableStyleId>{5940675A-B579-460E-94D1-54222C63F5DA}</a:tableStyleId>
              </a:tblPr>
              <a:tblGrid>
                <a:gridCol w="881380">
                  <a:extLst>
                    <a:ext uri="{9D8B030D-6E8A-4147-A177-3AD203B41FA5}">
                      <a16:colId xmlns:a16="http://schemas.microsoft.com/office/drawing/2014/main" val="1049321294"/>
                    </a:ext>
                  </a:extLst>
                </a:gridCol>
                <a:gridCol w="5667375">
                  <a:extLst>
                    <a:ext uri="{9D8B030D-6E8A-4147-A177-3AD203B41FA5}">
                      <a16:colId xmlns:a16="http://schemas.microsoft.com/office/drawing/2014/main" val="1862107876"/>
                    </a:ext>
                  </a:extLst>
                </a:gridCol>
              </a:tblGrid>
              <a:tr h="1118074">
                <a:tc>
                  <a:txBody>
                    <a:bodyPr/>
                    <a:lstStyle/>
                    <a:p>
                      <a:pPr algn="ctr"/>
                      <a:r>
                        <a:rPr kumimoji="1" lang="ja-JP" altLang="en-US" sz="1100" b="1" dirty="0" smtClean="0"/>
                        <a:t>申請者</a:t>
                      </a:r>
                      <a:endParaRPr kumimoji="1" lang="en-US" altLang="ja-JP" sz="1100" b="1" dirty="0" smtClean="0"/>
                    </a:p>
                    <a:p>
                      <a:pPr algn="ctr"/>
                      <a:r>
                        <a:rPr kumimoji="1" lang="en-US" altLang="ja-JP" sz="1100" b="1" dirty="0" smtClean="0"/>
                        <a:t>(</a:t>
                      </a:r>
                      <a:r>
                        <a:rPr kumimoji="1" lang="ja-JP" altLang="en-US" sz="1100" b="1" dirty="0" smtClean="0"/>
                        <a:t>世帯主</a:t>
                      </a:r>
                      <a:r>
                        <a:rPr kumimoji="1" lang="en-US" altLang="ja-JP" sz="1100" b="1" dirty="0" smtClean="0"/>
                        <a:t>)</a:t>
                      </a:r>
                      <a:endParaRPr kumimoji="1" lang="ja-JP" altLang="en-US" sz="1100" b="1" dirty="0"/>
                    </a:p>
                  </a:txBody>
                  <a:tcPr marB="0" anchor="ctr">
                    <a:solidFill>
                      <a:schemeClr val="bg1">
                        <a:lumMod val="85000"/>
                      </a:schemeClr>
                    </a:solidFill>
                  </a:tcPr>
                </a:tc>
                <a:tc>
                  <a:txBody>
                    <a:bodyPr/>
                    <a:lstStyle/>
                    <a:p>
                      <a:r>
                        <a:rPr kumimoji="1" lang="ja-JP" altLang="en-US" sz="900" dirty="0" smtClean="0"/>
                        <a:t>上記のとおり神戸市国民健康保険条例により出産育児一時金の支給を申請します。　令和　　年</a:t>
                      </a:r>
                      <a:r>
                        <a:rPr kumimoji="1" lang="ja-JP" altLang="en-US" sz="900" baseline="0" dirty="0" smtClean="0"/>
                        <a:t> </a:t>
                      </a:r>
                      <a:r>
                        <a:rPr kumimoji="1" lang="ja-JP" altLang="en-US" sz="900" dirty="0" smtClean="0"/>
                        <a:t> 　月  　日</a:t>
                      </a:r>
                      <a:endParaRPr kumimoji="1" lang="en-US" altLang="ja-JP" sz="900" dirty="0" smtClean="0"/>
                    </a:p>
                    <a:p>
                      <a:r>
                        <a:rPr kumimoji="1" lang="ja-JP" altLang="en-US" sz="900" dirty="0" smtClean="0"/>
                        <a:t>　</a:t>
                      </a:r>
                      <a:endParaRPr kumimoji="1" lang="en-US" altLang="ja-JP" sz="900" dirty="0" smtClean="0"/>
                    </a:p>
                    <a:p>
                      <a:r>
                        <a:rPr kumimoji="1" lang="ja-JP" altLang="en-US" sz="900" dirty="0" smtClean="0"/>
                        <a:t>　　　　　　　　　</a:t>
                      </a:r>
                      <a:r>
                        <a:rPr kumimoji="1" lang="ja-JP" altLang="en-US" sz="900" u="sng" dirty="0" smtClean="0"/>
                        <a:t>　　　　　　　　　　　　　　　　　　　　　　　　　　　　</a:t>
                      </a:r>
                      <a:endParaRPr kumimoji="1" lang="en-US" altLang="ja-JP" sz="900" u="sng" dirty="0" smtClean="0"/>
                    </a:p>
                    <a:p>
                      <a:r>
                        <a:rPr kumimoji="1" lang="ja-JP" altLang="en-US" sz="900" u="sng" dirty="0" smtClean="0"/>
                        <a:t>　　　</a:t>
                      </a:r>
                      <a:endParaRPr kumimoji="1" lang="en-US" altLang="ja-JP" sz="900" u="sng" dirty="0" smtClean="0"/>
                    </a:p>
                    <a:p>
                      <a:r>
                        <a:rPr kumimoji="1" lang="ja-JP" altLang="en-US" sz="900" dirty="0" smtClean="0"/>
                        <a:t>　　　　　　</a:t>
                      </a:r>
                      <a:endParaRPr kumimoji="1" lang="en-US" altLang="ja-JP" sz="900" dirty="0" smtClean="0"/>
                    </a:p>
                  </a:txBody>
                  <a:tcPr marB="0"/>
                </a:tc>
                <a:extLst>
                  <a:ext uri="{0D108BD9-81ED-4DB2-BD59-A6C34878D82A}">
                    <a16:rowId xmlns:a16="http://schemas.microsoft.com/office/drawing/2014/main" val="417656852"/>
                  </a:ext>
                </a:extLst>
              </a:tr>
            </a:tbl>
          </a:graphicData>
        </a:graphic>
      </p:graphicFrame>
      <p:grpSp>
        <p:nvGrpSpPr>
          <p:cNvPr id="36" name="グループ化 35"/>
          <p:cNvGrpSpPr/>
          <p:nvPr/>
        </p:nvGrpSpPr>
        <p:grpSpPr>
          <a:xfrm>
            <a:off x="1038874" y="2598376"/>
            <a:ext cx="5411436" cy="715920"/>
            <a:chOff x="1262765" y="4223590"/>
            <a:chExt cx="4927388" cy="715920"/>
          </a:xfrm>
        </p:grpSpPr>
        <p:grpSp>
          <p:nvGrpSpPr>
            <p:cNvPr id="21" name="グループ化 20"/>
            <p:cNvGrpSpPr/>
            <p:nvPr/>
          </p:nvGrpSpPr>
          <p:grpSpPr>
            <a:xfrm>
              <a:off x="1262765" y="4223590"/>
              <a:ext cx="4927388" cy="369332"/>
              <a:chOff x="1608750" y="3263998"/>
              <a:chExt cx="4104980" cy="369332"/>
            </a:xfrm>
          </p:grpSpPr>
          <p:sp>
            <p:nvSpPr>
              <p:cNvPr id="17" name="テキスト ボックス 16"/>
              <p:cNvSpPr txBox="1"/>
              <p:nvPr/>
            </p:nvSpPr>
            <p:spPr>
              <a:xfrm>
                <a:off x="1608750" y="3263998"/>
                <a:ext cx="772640" cy="369332"/>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医療機関の住所</a:t>
                </a:r>
                <a:r>
                  <a:rPr kumimoji="1" lang="ja-JP" altLang="en-US" sz="1800" b="0"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cxnSp>
            <p:nvCxnSpPr>
              <p:cNvPr id="19" name="直線コネクタ 18"/>
              <p:cNvCxnSpPr/>
              <p:nvPr/>
            </p:nvCxnSpPr>
            <p:spPr>
              <a:xfrm>
                <a:off x="2437062" y="3593346"/>
                <a:ext cx="32766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グループ化 23"/>
            <p:cNvGrpSpPr/>
            <p:nvPr/>
          </p:nvGrpSpPr>
          <p:grpSpPr>
            <a:xfrm>
              <a:off x="1262765" y="4513816"/>
              <a:ext cx="4927387" cy="425694"/>
              <a:chOff x="1608750" y="3290939"/>
              <a:chExt cx="4104980" cy="425694"/>
            </a:xfrm>
          </p:grpSpPr>
          <p:sp>
            <p:nvSpPr>
              <p:cNvPr id="25" name="テキスト ボックス 24"/>
              <p:cNvSpPr txBox="1"/>
              <p:nvPr/>
            </p:nvSpPr>
            <p:spPr>
              <a:xfrm>
                <a:off x="1608750" y="3290939"/>
                <a:ext cx="1334585" cy="425694"/>
              </a:xfrm>
              <a:prstGeom prst="rect">
                <a:avLst/>
              </a:prstGeom>
              <a:noFill/>
              <a:ln>
                <a:noFill/>
              </a:ln>
            </p:spPr>
            <p:txBody>
              <a:bodyPr wrap="square" rtlCol="0">
                <a:spAutoFit/>
              </a:bodyPr>
              <a:lstStyle/>
              <a:p>
                <a:pPr marL="0" marR="0" lvl="0" indent="0" algn="l" defTabSz="457200" rtl="0" eaLnBrk="1" fontAlgn="auto" latinLnBrk="0" hangingPunct="1">
                  <a:lnSpc>
                    <a:spcPts val="12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医療機関名・</a:t>
                </a:r>
                <a:endParaRPr kumimoji="1" lang="en-US" altLang="ja-JP"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2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医師または助産師の氏名</a:t>
                </a:r>
                <a:r>
                  <a:rPr kumimoji="1" lang="ja-JP" altLang="en-US" sz="1800" b="0"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cxnSp>
            <p:nvCxnSpPr>
              <p:cNvPr id="26" name="直線コネクタ 25"/>
              <p:cNvCxnSpPr/>
              <p:nvPr/>
            </p:nvCxnSpPr>
            <p:spPr>
              <a:xfrm>
                <a:off x="2653055" y="3624607"/>
                <a:ext cx="30606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37" name="グループ化 36"/>
          <p:cNvGrpSpPr/>
          <p:nvPr/>
        </p:nvGrpSpPr>
        <p:grpSpPr>
          <a:xfrm>
            <a:off x="1153160" y="3463446"/>
            <a:ext cx="5906770" cy="996256"/>
            <a:chOff x="1325878" y="5313302"/>
            <a:chExt cx="5408296" cy="996256"/>
          </a:xfrm>
        </p:grpSpPr>
        <p:grpSp>
          <p:nvGrpSpPr>
            <p:cNvPr id="27" name="グループ化 26"/>
            <p:cNvGrpSpPr/>
            <p:nvPr/>
          </p:nvGrpSpPr>
          <p:grpSpPr>
            <a:xfrm>
              <a:off x="1325878" y="5313302"/>
              <a:ext cx="5408296" cy="425694"/>
              <a:chOff x="1695450" y="3318327"/>
              <a:chExt cx="4437380" cy="425694"/>
            </a:xfrm>
          </p:grpSpPr>
          <p:sp>
            <p:nvSpPr>
              <p:cNvPr id="28" name="テキスト ボックス 27"/>
              <p:cNvSpPr txBox="1"/>
              <p:nvPr/>
            </p:nvSpPr>
            <p:spPr>
              <a:xfrm>
                <a:off x="1695450" y="3318327"/>
                <a:ext cx="4437380" cy="425694"/>
              </a:xfrm>
              <a:prstGeom prst="rect">
                <a:avLst/>
              </a:prstGeom>
              <a:noFill/>
              <a:ln>
                <a:noFill/>
              </a:ln>
            </p:spPr>
            <p:txBody>
              <a:bodyPr wrap="square" rtlCol="0">
                <a:spAutoFit/>
              </a:bodyPr>
              <a:lstStyle/>
              <a:p>
                <a:pPr marL="0" marR="0" lvl="0" indent="0" algn="l" defTabSz="457200" rtl="0" eaLnBrk="1" fontAlgn="auto" latinLnBrk="0" hangingPunct="1">
                  <a:lnSpc>
                    <a:spcPts val="12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住所　　〒　　　－</a:t>
                </a:r>
                <a:endParaRPr kumimoji="1" lang="en-US" altLang="ja-JP"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200"/>
                  </a:lnSpc>
                  <a:spcBef>
                    <a:spcPts val="0"/>
                  </a:spcBef>
                  <a:spcAft>
                    <a:spcPts val="0"/>
                  </a:spcAft>
                  <a:buClrTx/>
                  <a:buSzTx/>
                  <a:buFontTx/>
                  <a:buNone/>
                  <a:tabLst/>
                  <a:defRPr/>
                </a:pPr>
                <a:r>
                  <a:rPr kumimoji="1" lang="ja-JP" altLang="en-US" sz="900" dirty="0">
                    <a:solidFill>
                      <a:prstClr val="black"/>
                    </a:solidFill>
                    <a:latin typeface="Calibri" panose="020F0502020204030204"/>
                    <a:ea typeface="游ゴシック" panose="020B0400000000000000" pitchFamily="50" charset="-128"/>
                  </a:rPr>
                  <a:t>　</a:t>
                </a:r>
                <a:r>
                  <a:rPr kumimoji="1" lang="ja-JP" altLang="en-US" sz="900" dirty="0" smtClean="0">
                    <a:solidFill>
                      <a:prstClr val="black"/>
                    </a:solidFill>
                    <a:latin typeface="Calibri" panose="020F0502020204030204"/>
                    <a:ea typeface="游ゴシック" panose="020B0400000000000000"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神戸市　　　　区</a:t>
                </a:r>
                <a:r>
                  <a:rPr kumimoji="1" lang="ja-JP" altLang="en-US" sz="1800" b="0"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cxnSp>
            <p:nvCxnSpPr>
              <p:cNvPr id="29" name="直線コネクタ 28"/>
              <p:cNvCxnSpPr/>
              <p:nvPr/>
            </p:nvCxnSpPr>
            <p:spPr>
              <a:xfrm flipV="1">
                <a:off x="2049780" y="3676999"/>
                <a:ext cx="3663950" cy="63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グループ化 29"/>
            <p:cNvGrpSpPr/>
            <p:nvPr/>
          </p:nvGrpSpPr>
          <p:grpSpPr>
            <a:xfrm>
              <a:off x="1325879" y="5642294"/>
              <a:ext cx="5408295" cy="369332"/>
              <a:chOff x="1695450" y="3332933"/>
              <a:chExt cx="4437380" cy="369332"/>
            </a:xfrm>
          </p:grpSpPr>
          <p:sp>
            <p:nvSpPr>
              <p:cNvPr id="31" name="テキスト ボックス 30"/>
              <p:cNvSpPr txBox="1"/>
              <p:nvPr/>
            </p:nvSpPr>
            <p:spPr>
              <a:xfrm>
                <a:off x="1695450" y="3332933"/>
                <a:ext cx="4437380" cy="369332"/>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氏名　　　　　　　　　　　　　　　　　　　　　</a:t>
                </a:r>
                <a:r>
                  <a:rPr kumimoji="1" lang="ja-JP" altLang="en-US" sz="1800" b="0"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cxnSp>
            <p:nvCxnSpPr>
              <p:cNvPr id="32" name="直線コネクタ 31"/>
              <p:cNvCxnSpPr/>
              <p:nvPr/>
            </p:nvCxnSpPr>
            <p:spPr>
              <a:xfrm flipV="1">
                <a:off x="2049779" y="3627808"/>
                <a:ext cx="3663950" cy="63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3" name="グループ化 32"/>
            <p:cNvGrpSpPr/>
            <p:nvPr/>
          </p:nvGrpSpPr>
          <p:grpSpPr>
            <a:xfrm>
              <a:off x="2832098" y="5940226"/>
              <a:ext cx="3820162" cy="369332"/>
              <a:chOff x="1695450" y="3318327"/>
              <a:chExt cx="4437380" cy="369332"/>
            </a:xfrm>
          </p:grpSpPr>
          <p:sp>
            <p:nvSpPr>
              <p:cNvPr id="34" name="テキスト ボックス 33"/>
              <p:cNvSpPr txBox="1"/>
              <p:nvPr/>
            </p:nvSpPr>
            <p:spPr>
              <a:xfrm>
                <a:off x="1695450" y="3318327"/>
                <a:ext cx="4437380" cy="369332"/>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電話番号（　　　　　　）　　　　　　－</a:t>
                </a:r>
                <a:r>
                  <a:rPr kumimoji="1" lang="ja-JP" altLang="en-US" sz="1800" b="0"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cxnSp>
            <p:nvCxnSpPr>
              <p:cNvPr id="35" name="直線コネクタ 34"/>
              <p:cNvCxnSpPr/>
              <p:nvPr/>
            </p:nvCxnSpPr>
            <p:spPr>
              <a:xfrm flipV="1">
                <a:off x="2049780" y="3624606"/>
                <a:ext cx="3663950" cy="63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aphicFrame>
        <p:nvGraphicFramePr>
          <p:cNvPr id="38" name="表 37"/>
          <p:cNvGraphicFramePr>
            <a:graphicFrameLocks noGrp="1"/>
          </p:cNvGraphicFramePr>
          <p:nvPr>
            <p:extLst>
              <p:ext uri="{D42A27DB-BD31-4B8C-83A1-F6EECF244321}">
                <p14:modId xmlns:p14="http://schemas.microsoft.com/office/powerpoint/2010/main" val="950312994"/>
              </p:ext>
            </p:extLst>
          </p:nvPr>
        </p:nvGraphicFramePr>
        <p:xfrm>
          <a:off x="176045" y="5166521"/>
          <a:ext cx="6552000" cy="1538657"/>
        </p:xfrm>
        <a:graphic>
          <a:graphicData uri="http://schemas.openxmlformats.org/drawingml/2006/table">
            <a:tbl>
              <a:tblPr firstRow="1" bandRow="1">
                <a:tableStyleId>{5940675A-B579-460E-94D1-54222C63F5DA}</a:tableStyleId>
              </a:tblPr>
              <a:tblGrid>
                <a:gridCol w="364000">
                  <a:extLst>
                    <a:ext uri="{9D8B030D-6E8A-4147-A177-3AD203B41FA5}">
                      <a16:colId xmlns:a16="http://schemas.microsoft.com/office/drawing/2014/main" val="2556316453"/>
                    </a:ext>
                  </a:extLst>
                </a:gridCol>
                <a:gridCol w="364000">
                  <a:extLst>
                    <a:ext uri="{9D8B030D-6E8A-4147-A177-3AD203B41FA5}">
                      <a16:colId xmlns:a16="http://schemas.microsoft.com/office/drawing/2014/main" val="253661610"/>
                    </a:ext>
                  </a:extLst>
                </a:gridCol>
                <a:gridCol w="364000">
                  <a:extLst>
                    <a:ext uri="{9D8B030D-6E8A-4147-A177-3AD203B41FA5}">
                      <a16:colId xmlns:a16="http://schemas.microsoft.com/office/drawing/2014/main" val="1598040918"/>
                    </a:ext>
                  </a:extLst>
                </a:gridCol>
                <a:gridCol w="364000">
                  <a:extLst>
                    <a:ext uri="{9D8B030D-6E8A-4147-A177-3AD203B41FA5}">
                      <a16:colId xmlns:a16="http://schemas.microsoft.com/office/drawing/2014/main" val="1616207878"/>
                    </a:ext>
                  </a:extLst>
                </a:gridCol>
                <a:gridCol w="364000">
                  <a:extLst>
                    <a:ext uri="{9D8B030D-6E8A-4147-A177-3AD203B41FA5}">
                      <a16:colId xmlns:a16="http://schemas.microsoft.com/office/drawing/2014/main" val="2983898926"/>
                    </a:ext>
                  </a:extLst>
                </a:gridCol>
                <a:gridCol w="364000">
                  <a:extLst>
                    <a:ext uri="{9D8B030D-6E8A-4147-A177-3AD203B41FA5}">
                      <a16:colId xmlns:a16="http://schemas.microsoft.com/office/drawing/2014/main" val="2999139948"/>
                    </a:ext>
                  </a:extLst>
                </a:gridCol>
                <a:gridCol w="364000">
                  <a:extLst>
                    <a:ext uri="{9D8B030D-6E8A-4147-A177-3AD203B41FA5}">
                      <a16:colId xmlns:a16="http://schemas.microsoft.com/office/drawing/2014/main" val="1890933210"/>
                    </a:ext>
                  </a:extLst>
                </a:gridCol>
                <a:gridCol w="364000">
                  <a:extLst>
                    <a:ext uri="{9D8B030D-6E8A-4147-A177-3AD203B41FA5}">
                      <a16:colId xmlns:a16="http://schemas.microsoft.com/office/drawing/2014/main" val="1690732637"/>
                    </a:ext>
                  </a:extLst>
                </a:gridCol>
                <a:gridCol w="364000">
                  <a:extLst>
                    <a:ext uri="{9D8B030D-6E8A-4147-A177-3AD203B41FA5}">
                      <a16:colId xmlns:a16="http://schemas.microsoft.com/office/drawing/2014/main" val="2901887724"/>
                    </a:ext>
                  </a:extLst>
                </a:gridCol>
                <a:gridCol w="364000">
                  <a:extLst>
                    <a:ext uri="{9D8B030D-6E8A-4147-A177-3AD203B41FA5}">
                      <a16:colId xmlns:a16="http://schemas.microsoft.com/office/drawing/2014/main" val="163945002"/>
                    </a:ext>
                  </a:extLst>
                </a:gridCol>
                <a:gridCol w="364000">
                  <a:extLst>
                    <a:ext uri="{9D8B030D-6E8A-4147-A177-3AD203B41FA5}">
                      <a16:colId xmlns:a16="http://schemas.microsoft.com/office/drawing/2014/main" val="416106501"/>
                    </a:ext>
                  </a:extLst>
                </a:gridCol>
                <a:gridCol w="364000">
                  <a:extLst>
                    <a:ext uri="{9D8B030D-6E8A-4147-A177-3AD203B41FA5}">
                      <a16:colId xmlns:a16="http://schemas.microsoft.com/office/drawing/2014/main" val="3962461955"/>
                    </a:ext>
                  </a:extLst>
                </a:gridCol>
                <a:gridCol w="364000">
                  <a:extLst>
                    <a:ext uri="{9D8B030D-6E8A-4147-A177-3AD203B41FA5}">
                      <a16:colId xmlns:a16="http://schemas.microsoft.com/office/drawing/2014/main" val="2944471709"/>
                    </a:ext>
                  </a:extLst>
                </a:gridCol>
                <a:gridCol w="364000">
                  <a:extLst>
                    <a:ext uri="{9D8B030D-6E8A-4147-A177-3AD203B41FA5}">
                      <a16:colId xmlns:a16="http://schemas.microsoft.com/office/drawing/2014/main" val="4010221452"/>
                    </a:ext>
                  </a:extLst>
                </a:gridCol>
                <a:gridCol w="364000">
                  <a:extLst>
                    <a:ext uri="{9D8B030D-6E8A-4147-A177-3AD203B41FA5}">
                      <a16:colId xmlns:a16="http://schemas.microsoft.com/office/drawing/2014/main" val="3053803860"/>
                    </a:ext>
                  </a:extLst>
                </a:gridCol>
                <a:gridCol w="364000">
                  <a:extLst>
                    <a:ext uri="{9D8B030D-6E8A-4147-A177-3AD203B41FA5}">
                      <a16:colId xmlns:a16="http://schemas.microsoft.com/office/drawing/2014/main" val="1096737725"/>
                    </a:ext>
                  </a:extLst>
                </a:gridCol>
                <a:gridCol w="364000">
                  <a:extLst>
                    <a:ext uri="{9D8B030D-6E8A-4147-A177-3AD203B41FA5}">
                      <a16:colId xmlns:a16="http://schemas.microsoft.com/office/drawing/2014/main" val="624985578"/>
                    </a:ext>
                  </a:extLst>
                </a:gridCol>
                <a:gridCol w="364000">
                  <a:extLst>
                    <a:ext uri="{9D8B030D-6E8A-4147-A177-3AD203B41FA5}">
                      <a16:colId xmlns:a16="http://schemas.microsoft.com/office/drawing/2014/main" val="3120406000"/>
                    </a:ext>
                  </a:extLst>
                </a:gridCol>
              </a:tblGrid>
              <a:tr h="308906">
                <a:tc rowSpan="5">
                  <a:txBody>
                    <a:bodyPr/>
                    <a:lstStyle/>
                    <a:p>
                      <a:pPr algn="ctr"/>
                      <a:r>
                        <a:rPr lang="ja-JP" altLang="en-US" sz="1100" b="1" dirty="0" smtClean="0"/>
                        <a:t>口座振替依頼書</a:t>
                      </a:r>
                      <a:endParaRPr lang="ja-JP" altLang="en-US" sz="1100" b="1" dirty="0"/>
                    </a:p>
                  </a:txBody>
                  <a:tcPr marB="0" anchor="ctr">
                    <a:solidFill>
                      <a:schemeClr val="bg1">
                        <a:lumMod val="85000"/>
                      </a:schemeClr>
                    </a:solidFill>
                  </a:tcPr>
                </a:tc>
                <a:tc gridSpan="4">
                  <a:txBody>
                    <a:bodyPr/>
                    <a:lstStyle/>
                    <a:p>
                      <a:pPr algn="ctr"/>
                      <a:r>
                        <a:rPr lang="ja-JP" altLang="en-US" sz="1000" b="1" dirty="0" smtClean="0"/>
                        <a:t>銀行名</a:t>
                      </a:r>
                      <a:endParaRPr lang="ja-JP" altLang="en-US" sz="1000" b="1" dirty="0"/>
                    </a:p>
                  </a:txBody>
                  <a:tcPr marB="0" anchor="ctr">
                    <a:solidFill>
                      <a:schemeClr val="bg1">
                        <a:lumMod val="85000"/>
                      </a:schemeClr>
                    </a:solidFill>
                  </a:tcPr>
                </a:tc>
                <a:tc hMerge="1">
                  <a:txBody>
                    <a:bodyPr/>
                    <a:lstStyle/>
                    <a:p>
                      <a:endParaRPr lang="ja-JP" altLang="en-US"/>
                    </a:p>
                  </a:txBody>
                  <a:tcPr/>
                </a:tc>
                <a:tc hMerge="1">
                  <a:txBody>
                    <a:bodyPr/>
                    <a:lstStyle/>
                    <a:p>
                      <a:endParaRPr kumimoji="1" lang="ja-JP" altLang="en-US"/>
                    </a:p>
                  </a:txBody>
                  <a:tcPr/>
                </a:tc>
                <a:tc hMerge="1">
                  <a:txBody>
                    <a:bodyPr/>
                    <a:lstStyle/>
                    <a:p>
                      <a:endParaRPr kumimoji="1" lang="ja-JP" altLang="en-US" dirty="0"/>
                    </a:p>
                  </a:txBody>
                  <a:tcPr/>
                </a:tc>
                <a:tc gridSpan="3">
                  <a:txBody>
                    <a:bodyPr/>
                    <a:lstStyle/>
                    <a:p>
                      <a:pPr algn="ctr"/>
                      <a:r>
                        <a:rPr kumimoji="1" lang="ja-JP" altLang="en-US" sz="1000" b="1" dirty="0" smtClean="0"/>
                        <a:t>支店名</a:t>
                      </a:r>
                      <a:endParaRPr kumimoji="1" lang="ja-JP" altLang="en-US" sz="1000" b="1" dirty="0"/>
                    </a:p>
                  </a:txBody>
                  <a:tcPr marB="0" anchor="ctr">
                    <a:solidFill>
                      <a:schemeClr val="bg1">
                        <a:lumMod val="85000"/>
                      </a:schemeClr>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sz="1000" b="1" dirty="0" smtClean="0"/>
                        <a:t>預金種別</a:t>
                      </a:r>
                      <a:endParaRPr kumimoji="1" lang="ja-JP" altLang="en-US" sz="1000" b="1" dirty="0"/>
                    </a:p>
                  </a:txBody>
                  <a:tcPr marB="0" anchor="ctr">
                    <a:solidFill>
                      <a:schemeClr val="bg1">
                        <a:lumMod val="85000"/>
                      </a:schemeClr>
                    </a:solidFill>
                  </a:tcPr>
                </a:tc>
                <a:tc hMerge="1">
                  <a:txBody>
                    <a:bodyPr/>
                    <a:lstStyle/>
                    <a:p>
                      <a:endParaRPr kumimoji="1" lang="ja-JP" altLang="en-US" dirty="0"/>
                    </a:p>
                  </a:txBody>
                  <a:tcPr/>
                </a:tc>
                <a:tc hMerge="1">
                  <a:txBody>
                    <a:bodyPr/>
                    <a:lstStyle/>
                    <a:p>
                      <a:endParaRPr kumimoji="1" lang="ja-JP" altLang="en-US" dirty="0"/>
                    </a:p>
                  </a:txBody>
                  <a:tcPr/>
                </a:tc>
                <a:tc gridSpan="7">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00" b="1" dirty="0" smtClean="0"/>
                        <a:t>口座番号</a:t>
                      </a:r>
                    </a:p>
                  </a:txBody>
                  <a:tcPr marB="0" anchor="ctr">
                    <a:solidFill>
                      <a:schemeClr val="bg1">
                        <a:lumMod val="85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631027774"/>
                  </a:ext>
                </a:extLst>
              </a:tr>
              <a:tr h="308906">
                <a:tc vMerge="1">
                  <a:txBody>
                    <a:bodyPr/>
                    <a:lstStyle/>
                    <a:p>
                      <a:endParaRPr kumimoji="1" lang="ja-JP" altLang="en-US" dirty="0"/>
                    </a:p>
                  </a:txBody>
                  <a:tcPr/>
                </a:tc>
                <a:tc rowSpan="2" gridSpan="4">
                  <a:txBody>
                    <a:bodyPr/>
                    <a:lstStyle/>
                    <a:p>
                      <a:pPr algn="ctr"/>
                      <a:r>
                        <a:rPr kumimoji="1" lang="ja-JP" altLang="en-US" sz="800" dirty="0" smtClean="0"/>
                        <a:t>（銀行・信用金庫・</a:t>
                      </a:r>
                      <a:endParaRPr kumimoji="1" lang="en-US" altLang="ja-JP" sz="800" dirty="0" smtClean="0"/>
                    </a:p>
                    <a:p>
                      <a:pPr algn="ctr"/>
                      <a:r>
                        <a:rPr kumimoji="1" lang="ja-JP" altLang="en-US" sz="800" dirty="0" smtClean="0"/>
                        <a:t>信用組合・農協）</a:t>
                      </a:r>
                      <a:endParaRPr kumimoji="1" lang="ja-JP" altLang="en-US" sz="800" dirty="0"/>
                    </a:p>
                  </a:txBody>
                  <a:tcPr marB="0" anchor="b"/>
                </a:tc>
                <a:tc rowSpan="2" hMerge="1">
                  <a:txBody>
                    <a:bodyPr/>
                    <a:lstStyle/>
                    <a:p>
                      <a:endParaRPr lang="ja-JP" altLang="en-US" dirty="0"/>
                    </a:p>
                  </a:txBody>
                  <a:tcPr/>
                </a:tc>
                <a:tc rowSpan="2" hMerge="1">
                  <a:txBody>
                    <a:bodyPr/>
                    <a:lstStyle/>
                    <a:p>
                      <a:endParaRPr kumimoji="1" lang="ja-JP" altLang="en-US"/>
                    </a:p>
                  </a:txBody>
                  <a:tcPr/>
                </a:tc>
                <a:tc rowSpan="2" hMerge="1">
                  <a:txBody>
                    <a:bodyPr/>
                    <a:lstStyle/>
                    <a:p>
                      <a:endParaRPr kumimoji="1" lang="ja-JP" altLang="en-US" dirty="0"/>
                    </a:p>
                  </a:txBody>
                  <a:tcPr/>
                </a:tc>
                <a:tc rowSpan="2" gridSpan="3">
                  <a:txBody>
                    <a:bodyPr/>
                    <a:lstStyle/>
                    <a:p>
                      <a:pPr algn="ctr"/>
                      <a:r>
                        <a:rPr kumimoji="1" lang="ja-JP" altLang="en-US" sz="1000" dirty="0" smtClean="0"/>
                        <a:t>（本店・支店）</a:t>
                      </a:r>
                      <a:endParaRPr kumimoji="1" lang="ja-JP" altLang="en-US" sz="1000" dirty="0"/>
                    </a:p>
                  </a:txBody>
                  <a:tcPr marB="0" anchor="b"/>
                </a:tc>
                <a:tc rowSpan="2" hMerge="1">
                  <a:txBody>
                    <a:bodyPr/>
                    <a:lstStyle/>
                    <a:p>
                      <a:endParaRPr kumimoji="1" lang="ja-JP" altLang="en-US" dirty="0"/>
                    </a:p>
                  </a:txBody>
                  <a:tcPr/>
                </a:tc>
                <a:tc rowSpan="2" hMerge="1">
                  <a:txBody>
                    <a:bodyPr/>
                    <a:lstStyle/>
                    <a:p>
                      <a:endParaRPr kumimoji="1" lang="ja-JP" altLang="en-US" dirty="0"/>
                    </a:p>
                  </a:txBody>
                  <a:tcPr/>
                </a:tc>
                <a:tc gridSpan="3">
                  <a:txBody>
                    <a:bodyPr/>
                    <a:lstStyle/>
                    <a:p>
                      <a:pPr algn="ctr"/>
                      <a:r>
                        <a:rPr kumimoji="1" lang="ja-JP" altLang="en-US" sz="800" dirty="0" smtClean="0"/>
                        <a:t>普通・当座・貯蓄</a:t>
                      </a:r>
                      <a:endParaRPr kumimoji="1" lang="ja-JP" altLang="en-US" sz="800" dirty="0"/>
                    </a:p>
                  </a:txBody>
                  <a:tcPr marB="0" anchor="ctr"/>
                </a:tc>
                <a:tc hMerge="1">
                  <a:txBody>
                    <a:bodyPr/>
                    <a:lstStyle/>
                    <a:p>
                      <a:pPr algn="ctr"/>
                      <a:endParaRPr kumimoji="1" lang="ja-JP" altLang="en-US" sz="1000" dirty="0"/>
                    </a:p>
                  </a:txBody>
                  <a:tcPr anchor="ctr"/>
                </a:tc>
                <a:tc hMerge="1">
                  <a:txBody>
                    <a:bodyPr/>
                    <a:lstStyle/>
                    <a:p>
                      <a:pPr algn="ctr"/>
                      <a:endParaRPr kumimoji="1" lang="ja-JP" altLang="en-US" sz="1000" dirty="0"/>
                    </a:p>
                  </a:txBody>
                  <a:tcPr anchor="ctr"/>
                </a:tc>
                <a:tc>
                  <a:txBody>
                    <a:bodyPr/>
                    <a:lstStyle/>
                    <a:p>
                      <a:endParaRPr kumimoji="1" lang="ja-JP" altLang="en-US" dirty="0"/>
                    </a:p>
                  </a:txBody>
                  <a:tcPr marB="0">
                    <a:lnR w="12700" cap="flat" cmpd="sng" algn="ctr">
                      <a:solidFill>
                        <a:schemeClr val="tx1"/>
                      </a:solidFill>
                      <a:prstDash val="sysDot"/>
                      <a:round/>
                      <a:headEnd type="none" w="med" len="med"/>
                      <a:tailEnd type="none" w="med" len="med"/>
                    </a:lnR>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tcPr>
                </a:tc>
                <a:extLst>
                  <a:ext uri="{0D108BD9-81ED-4DB2-BD59-A6C34878D82A}">
                    <a16:rowId xmlns:a16="http://schemas.microsoft.com/office/drawing/2014/main" val="3933861432"/>
                  </a:ext>
                </a:extLst>
              </a:tr>
              <a:tr h="308906">
                <a:tc vMerge="1">
                  <a:txBody>
                    <a:bodyPr/>
                    <a:lstStyle/>
                    <a:p>
                      <a:endParaRPr kumimoji="1" lang="ja-JP" altLang="en-US" dirty="0"/>
                    </a:p>
                  </a:txBody>
                  <a:tcPr/>
                </a:tc>
                <a:tc gridSpan="4" vMerge="1">
                  <a:txBody>
                    <a:bodyPr/>
                    <a:lstStyle/>
                    <a:p>
                      <a:pPr algn="ctr"/>
                      <a:endParaRPr kumimoji="1" lang="ja-JP" altLang="en-US" sz="1000" dirty="0"/>
                    </a:p>
                  </a:txBody>
                  <a:tcPr anchor="ctr">
                    <a:solidFill>
                      <a:schemeClr val="bg1">
                        <a:lumMod val="85000"/>
                      </a:schemeClr>
                    </a:solidFill>
                  </a:tcPr>
                </a:tc>
                <a:tc hMerge="1" vMerge="1">
                  <a:txBody>
                    <a:bodyPr/>
                    <a:lstStyle/>
                    <a:p>
                      <a:endParaRPr kumimoji="1" lang="ja-JP" altLang="en-US" dirty="0"/>
                    </a:p>
                  </a:txBody>
                  <a:tcPr/>
                </a:tc>
                <a:tc hMerge="1" vMerge="1">
                  <a:txBody>
                    <a:bodyPr/>
                    <a:lstStyle/>
                    <a:p>
                      <a:endParaRPr kumimoji="1" lang="ja-JP" altLang="en-US" dirty="0"/>
                    </a:p>
                  </a:txBody>
                  <a:tcPr/>
                </a:tc>
                <a:tc hMerge="1" vMerge="1">
                  <a:txBody>
                    <a:bodyPr/>
                    <a:lstStyle/>
                    <a:p>
                      <a:endParaRPr kumimoji="1" lang="ja-JP" altLang="en-US" dirty="0"/>
                    </a:p>
                  </a:txBody>
                  <a:tcPr/>
                </a:tc>
                <a:tc gridSpan="3" vMerge="1">
                  <a:txBody>
                    <a:bodyPr/>
                    <a:lstStyle/>
                    <a:p>
                      <a:pPr algn="ctr"/>
                      <a:endParaRPr kumimoji="1" lang="ja-JP" altLang="en-US" sz="1000" dirty="0"/>
                    </a:p>
                  </a:txBody>
                  <a:tcPr anchor="ctr">
                    <a:solidFill>
                      <a:schemeClr val="bg1">
                        <a:lumMod val="85000"/>
                      </a:schemeClr>
                    </a:solidFill>
                  </a:tcPr>
                </a:tc>
                <a:tc hMerge="1" vMerge="1">
                  <a:txBody>
                    <a:bodyPr/>
                    <a:lstStyle/>
                    <a:p>
                      <a:endParaRPr kumimoji="1" lang="ja-JP" altLang="en-US" dirty="0"/>
                    </a:p>
                  </a:txBody>
                  <a:tcPr/>
                </a:tc>
                <a:tc hMerge="1" vMerge="1">
                  <a:txBody>
                    <a:bodyPr/>
                    <a:lstStyle/>
                    <a:p>
                      <a:endParaRPr kumimoji="1" lang="ja-JP" altLang="en-US" dirty="0"/>
                    </a:p>
                  </a:txBody>
                  <a:tcPr/>
                </a:tc>
                <a:tc gridSpan="10">
                  <a:txBody>
                    <a:bodyPr/>
                    <a:lstStyle/>
                    <a:p>
                      <a:pPr algn="ctr"/>
                      <a:r>
                        <a:rPr kumimoji="1" lang="ja-JP" altLang="en-US" sz="1000" b="1" dirty="0" smtClean="0"/>
                        <a:t>口座名義人（カタカナ）</a:t>
                      </a:r>
                      <a:endParaRPr kumimoji="1" lang="ja-JP" altLang="en-US" sz="1000" b="1" dirty="0"/>
                    </a:p>
                  </a:txBody>
                  <a:tcPr marB="0" anchor="ctr">
                    <a:solidFill>
                      <a:schemeClr val="bg1">
                        <a:lumMod val="85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948848139"/>
                  </a:ext>
                </a:extLst>
              </a:tr>
              <a:tr h="308906">
                <a:tc vMerge="1">
                  <a:txBody>
                    <a:bodyPr/>
                    <a:lstStyle/>
                    <a:p>
                      <a:endParaRPr kumimoji="1" lang="ja-JP" altLang="en-US" dirty="0"/>
                    </a:p>
                  </a:txBody>
                  <a:tcPr/>
                </a:tc>
                <a:tc gridSpan="4">
                  <a:txBody>
                    <a:bodyPr/>
                    <a:lstStyle/>
                    <a:p>
                      <a:pPr algn="ctr"/>
                      <a:r>
                        <a:rPr kumimoji="1" lang="ja-JP" altLang="en-US" sz="1000" b="1" dirty="0" smtClean="0"/>
                        <a:t>金融機関コード</a:t>
                      </a:r>
                      <a:endParaRPr kumimoji="1" lang="ja-JP" altLang="en-US" sz="1000" b="1" dirty="0"/>
                    </a:p>
                  </a:txBody>
                  <a:tcPr marB="0" anchor="ct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tcPr>
                </a:tc>
                <a:tc gridSpan="3">
                  <a:txBody>
                    <a:bodyPr/>
                    <a:lstStyle/>
                    <a:p>
                      <a:pPr algn="ctr"/>
                      <a:r>
                        <a:rPr kumimoji="1" lang="ja-JP" altLang="en-US" sz="1000" b="1" dirty="0" smtClean="0"/>
                        <a:t>支店コード</a:t>
                      </a:r>
                      <a:endParaRPr kumimoji="1" lang="ja-JP" altLang="en-US" sz="1000" b="1" dirty="0"/>
                    </a:p>
                  </a:txBody>
                  <a:tcPr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tcPr>
                </a:tc>
                <a:tc>
                  <a:txBody>
                    <a:bodyPr/>
                    <a:lstStyle/>
                    <a:p>
                      <a:endParaRPr kumimoji="1" lang="ja-JP" altLang="en-US" dirty="0"/>
                    </a:p>
                  </a:txBody>
                  <a:tcPr marB="0">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606123"/>
                  </a:ext>
                </a:extLst>
              </a:tr>
              <a:tr h="303033">
                <a:tc vMerge="1">
                  <a:txBody>
                    <a:bodyPr/>
                    <a:lstStyle/>
                    <a:p>
                      <a:pPr algn="ctr"/>
                      <a:endParaRPr lang="ja-JP" altLang="en-US" dirty="0"/>
                    </a:p>
                  </a:txBody>
                  <a:tcPr anchor="ctr">
                    <a:solidFill>
                      <a:schemeClr val="bg1">
                        <a:lumMod val="85000"/>
                      </a:schemeClr>
                    </a:solidFill>
                  </a:tcPr>
                </a:tc>
                <a:tc>
                  <a:txBody>
                    <a:bodyPr/>
                    <a:lstStyle/>
                    <a:p>
                      <a:endParaRPr kumimoji="1" lang="ja-JP" altLang="en-US" dirty="0"/>
                    </a:p>
                  </a:txBody>
                  <a:tcPr marB="0">
                    <a:lnR w="12700" cap="flat" cmpd="sng" algn="ctr">
                      <a:solidFill>
                        <a:schemeClr val="tx1"/>
                      </a:solidFill>
                      <a:prstDash val="sysDot"/>
                      <a:round/>
                      <a:headEnd type="none" w="med" len="med"/>
                      <a:tailEnd type="none" w="med" len="med"/>
                    </a:lnR>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tcPr>
                </a:tc>
                <a:tc>
                  <a:txBody>
                    <a:bodyPr/>
                    <a:lstStyle/>
                    <a:p>
                      <a:endParaRPr kumimoji="1" lang="ja-JP" altLang="en-US" dirty="0"/>
                    </a:p>
                  </a:txBody>
                  <a:tcPr marB="0">
                    <a:lnR w="12700" cap="flat" cmpd="sng" algn="ctr">
                      <a:solidFill>
                        <a:schemeClr val="tx1"/>
                      </a:solidFill>
                      <a:prstDash val="sysDot"/>
                      <a:round/>
                      <a:headEnd type="none" w="med" len="med"/>
                      <a:tailEnd type="none" w="med" len="med"/>
                    </a:lnR>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tcPr>
                </a:tc>
                <a:tc>
                  <a:txBody>
                    <a:bodyPr/>
                    <a:lstStyle/>
                    <a:p>
                      <a:endParaRPr kumimoji="1" lang="ja-JP" altLang="en-US" dirty="0"/>
                    </a:p>
                  </a:txBody>
                  <a:tcPr marB="0">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endParaRPr kumimoji="1" lang="ja-JP" altLang="en-US" dirty="0"/>
                    </a:p>
                  </a:txBody>
                  <a:tcPr marB="0">
                    <a:lnL w="12700" cap="flat" cmpd="sng" algn="ctr">
                      <a:solidFill>
                        <a:schemeClr val="tx1"/>
                      </a:solidFill>
                      <a:prstDash val="sysDot"/>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3069153370"/>
                  </a:ext>
                </a:extLst>
              </a:tr>
            </a:tbl>
          </a:graphicData>
        </a:graphic>
      </p:graphicFrame>
      <p:graphicFrame>
        <p:nvGraphicFramePr>
          <p:cNvPr id="39" name="表 38"/>
          <p:cNvGraphicFramePr>
            <a:graphicFrameLocks noGrp="1"/>
          </p:cNvGraphicFramePr>
          <p:nvPr>
            <p:extLst>
              <p:ext uri="{D42A27DB-BD31-4B8C-83A1-F6EECF244321}">
                <p14:modId xmlns:p14="http://schemas.microsoft.com/office/powerpoint/2010/main" val="3765294001"/>
              </p:ext>
            </p:extLst>
          </p:nvPr>
        </p:nvGraphicFramePr>
        <p:xfrm>
          <a:off x="176112" y="6931660"/>
          <a:ext cx="6551114" cy="774732"/>
        </p:xfrm>
        <a:graphic>
          <a:graphicData uri="http://schemas.openxmlformats.org/drawingml/2006/table">
            <a:tbl>
              <a:tblPr firstRow="1" bandRow="1">
                <a:tableStyleId>{5940675A-B579-460E-94D1-54222C63F5DA}</a:tableStyleId>
              </a:tblPr>
              <a:tblGrid>
                <a:gridCol w="321298">
                  <a:extLst>
                    <a:ext uri="{9D8B030D-6E8A-4147-A177-3AD203B41FA5}">
                      <a16:colId xmlns:a16="http://schemas.microsoft.com/office/drawing/2014/main" val="1049321294"/>
                    </a:ext>
                  </a:extLst>
                </a:gridCol>
                <a:gridCol w="6229816">
                  <a:extLst>
                    <a:ext uri="{9D8B030D-6E8A-4147-A177-3AD203B41FA5}">
                      <a16:colId xmlns:a16="http://schemas.microsoft.com/office/drawing/2014/main" val="1862107876"/>
                    </a:ext>
                  </a:extLst>
                </a:gridCol>
              </a:tblGrid>
              <a:tr h="774732">
                <a:tc>
                  <a:txBody>
                    <a:bodyPr/>
                    <a:lstStyle/>
                    <a:p>
                      <a:pPr algn="l"/>
                      <a:r>
                        <a:rPr kumimoji="1" lang="ja-JP" altLang="en-US" sz="1100" b="1" dirty="0" smtClean="0"/>
                        <a:t>注意事項</a:t>
                      </a:r>
                      <a:endParaRPr kumimoji="1" lang="en-US" altLang="ja-JP" sz="1100" b="1" dirty="0" smtClean="0"/>
                    </a:p>
                  </a:txBody>
                  <a:tcPr marB="0" anchor="ctr">
                    <a:solidFill>
                      <a:schemeClr val="bg1">
                        <a:lumMod val="85000"/>
                      </a:schemeClr>
                    </a:solidFill>
                  </a:tcPr>
                </a:tc>
                <a:tc>
                  <a:txBody>
                    <a:bodyPr/>
                    <a:lstStyle/>
                    <a:p>
                      <a:pPr algn="l">
                        <a:lnSpc>
                          <a:spcPts val="1500"/>
                        </a:lnSpc>
                        <a:spcBef>
                          <a:spcPts val="0"/>
                        </a:spcBef>
                      </a:pPr>
                      <a:r>
                        <a:rPr kumimoji="1" lang="ja-JP" altLang="en-US" sz="900" dirty="0" smtClean="0"/>
                        <a:t>・母子手帳または出生届（死産届）を提出してください。提出できない場合「医師または助産師の証明」が必要です。</a:t>
                      </a:r>
                      <a:endParaRPr kumimoji="1" lang="en-US" altLang="ja-JP" sz="900" dirty="0" smtClean="0"/>
                    </a:p>
                    <a:p>
                      <a:pPr algn="l">
                        <a:lnSpc>
                          <a:spcPts val="1500"/>
                        </a:lnSpc>
                        <a:spcBef>
                          <a:spcPts val="0"/>
                        </a:spcBef>
                      </a:pPr>
                      <a:r>
                        <a:rPr kumimoji="1" lang="ja-JP" altLang="en-US" sz="900" dirty="0" smtClean="0"/>
                        <a:t>・出生児１人につき当申請書を</a:t>
                      </a:r>
                      <a:r>
                        <a:rPr kumimoji="1" lang="en-US" altLang="ja-JP" sz="900" dirty="0" smtClean="0"/>
                        <a:t>1</a:t>
                      </a:r>
                      <a:r>
                        <a:rPr kumimoji="1" lang="ja-JP" altLang="en-US" sz="900" dirty="0" smtClean="0"/>
                        <a:t>枚提出してください。</a:t>
                      </a:r>
                      <a:endParaRPr kumimoji="1" lang="en-US" altLang="ja-JP" sz="900" dirty="0" smtClean="0"/>
                    </a:p>
                    <a:p>
                      <a:pPr algn="l">
                        <a:lnSpc>
                          <a:spcPts val="1500"/>
                        </a:lnSpc>
                        <a:spcBef>
                          <a:spcPts val="0"/>
                        </a:spcBef>
                      </a:pPr>
                      <a:r>
                        <a:rPr kumimoji="1" lang="ja-JP" altLang="en-US" sz="900" dirty="0" smtClean="0"/>
                        <a:t>・未納保険料がある方は、給付を差し止めることがあります。</a:t>
                      </a:r>
                    </a:p>
                  </a:txBody>
                  <a:tcPr marB="0" anchor="ctr"/>
                </a:tc>
                <a:extLst>
                  <a:ext uri="{0D108BD9-81ED-4DB2-BD59-A6C34878D82A}">
                    <a16:rowId xmlns:a16="http://schemas.microsoft.com/office/drawing/2014/main" val="417656852"/>
                  </a:ext>
                </a:extLst>
              </a:tr>
            </a:tbl>
          </a:graphicData>
        </a:graphic>
      </p:graphicFrame>
      <p:cxnSp>
        <p:nvCxnSpPr>
          <p:cNvPr id="8" name="直線コネクタ 7"/>
          <p:cNvCxnSpPr/>
          <p:nvPr/>
        </p:nvCxnSpPr>
        <p:spPr>
          <a:xfrm>
            <a:off x="0" y="7790688"/>
            <a:ext cx="6858000"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9" name="表 8"/>
          <p:cNvGraphicFramePr>
            <a:graphicFrameLocks noGrp="1"/>
          </p:cNvGraphicFramePr>
          <p:nvPr>
            <p:extLst>
              <p:ext uri="{D42A27DB-BD31-4B8C-83A1-F6EECF244321}">
                <p14:modId xmlns:p14="http://schemas.microsoft.com/office/powerpoint/2010/main" val="4209267136"/>
              </p:ext>
            </p:extLst>
          </p:nvPr>
        </p:nvGraphicFramePr>
        <p:xfrm>
          <a:off x="176045" y="7994474"/>
          <a:ext cx="3656852" cy="1814650"/>
        </p:xfrm>
        <a:graphic>
          <a:graphicData uri="http://schemas.openxmlformats.org/drawingml/2006/table">
            <a:tbl>
              <a:tblPr firstRow="1" bandRow="1">
                <a:tableStyleId>{5940675A-B579-460E-94D1-54222C63F5DA}</a:tableStyleId>
              </a:tblPr>
              <a:tblGrid>
                <a:gridCol w="914213">
                  <a:extLst>
                    <a:ext uri="{9D8B030D-6E8A-4147-A177-3AD203B41FA5}">
                      <a16:colId xmlns:a16="http://schemas.microsoft.com/office/drawing/2014/main" val="575458963"/>
                    </a:ext>
                  </a:extLst>
                </a:gridCol>
                <a:gridCol w="914213">
                  <a:extLst>
                    <a:ext uri="{9D8B030D-6E8A-4147-A177-3AD203B41FA5}">
                      <a16:colId xmlns:a16="http://schemas.microsoft.com/office/drawing/2014/main" val="1908977681"/>
                    </a:ext>
                  </a:extLst>
                </a:gridCol>
                <a:gridCol w="914213">
                  <a:extLst>
                    <a:ext uri="{9D8B030D-6E8A-4147-A177-3AD203B41FA5}">
                      <a16:colId xmlns:a16="http://schemas.microsoft.com/office/drawing/2014/main" val="2252130319"/>
                    </a:ext>
                  </a:extLst>
                </a:gridCol>
                <a:gridCol w="914213">
                  <a:extLst>
                    <a:ext uri="{9D8B030D-6E8A-4147-A177-3AD203B41FA5}">
                      <a16:colId xmlns:a16="http://schemas.microsoft.com/office/drawing/2014/main" val="2612105735"/>
                    </a:ext>
                  </a:extLst>
                </a:gridCol>
              </a:tblGrid>
              <a:tr h="264415">
                <a:tc>
                  <a:txBody>
                    <a:bodyPr/>
                    <a:lstStyle/>
                    <a:p>
                      <a:pPr algn="ctr"/>
                      <a:r>
                        <a:rPr kumimoji="1" lang="ja-JP" altLang="en-US" sz="1100" dirty="0" smtClean="0"/>
                        <a:t>給付記録</a:t>
                      </a:r>
                      <a:endParaRPr kumimoji="1" lang="ja-JP" altLang="en-US" sz="1100" dirty="0"/>
                    </a:p>
                  </a:txBody>
                  <a:tcPr anchor="ctr">
                    <a:solidFill>
                      <a:schemeClr val="bg1">
                        <a:lumMod val="95000"/>
                      </a:schemeClr>
                    </a:solidFill>
                  </a:tcPr>
                </a:tc>
                <a:tc>
                  <a:txBody>
                    <a:bodyPr/>
                    <a:lstStyle/>
                    <a:p>
                      <a:pPr algn="ctr"/>
                      <a:r>
                        <a:rPr kumimoji="1" lang="ja-JP" altLang="en-US" sz="1100" dirty="0" smtClean="0"/>
                        <a:t>資格確認</a:t>
                      </a:r>
                      <a:endParaRPr kumimoji="1" lang="ja-JP" altLang="en-US" sz="1100" dirty="0"/>
                    </a:p>
                  </a:txBody>
                  <a:tcPr anchor="ctr">
                    <a:solidFill>
                      <a:schemeClr val="bg1">
                        <a:lumMod val="95000"/>
                      </a:schemeClr>
                    </a:solidFill>
                  </a:tcPr>
                </a:tc>
                <a:tc>
                  <a:txBody>
                    <a:bodyPr/>
                    <a:lstStyle/>
                    <a:p>
                      <a:pPr algn="ctr"/>
                      <a:r>
                        <a:rPr kumimoji="1" lang="ja-JP" altLang="en-US" sz="1100" dirty="0" smtClean="0"/>
                        <a:t>社保確認</a:t>
                      </a:r>
                      <a:endParaRPr kumimoji="1" lang="ja-JP" altLang="en-US" sz="1100" dirty="0"/>
                    </a:p>
                  </a:txBody>
                  <a:tcPr anchor="ctr">
                    <a:solidFill>
                      <a:schemeClr val="bg1">
                        <a:lumMod val="95000"/>
                      </a:schemeClr>
                    </a:solidFill>
                  </a:tcPr>
                </a:tc>
                <a:tc>
                  <a:txBody>
                    <a:bodyPr/>
                    <a:lstStyle/>
                    <a:p>
                      <a:pPr algn="ctr"/>
                      <a:r>
                        <a:rPr kumimoji="1" lang="ja-JP" altLang="en-US" sz="1100" dirty="0" smtClean="0"/>
                        <a:t>未納確認</a:t>
                      </a:r>
                      <a:endParaRPr kumimoji="1" lang="ja-JP" altLang="en-US" sz="1100" dirty="0"/>
                    </a:p>
                  </a:txBody>
                  <a:tcPr anchor="ctr">
                    <a:solidFill>
                      <a:schemeClr val="bg1">
                        <a:lumMod val="95000"/>
                      </a:schemeClr>
                    </a:solidFill>
                  </a:tcPr>
                </a:tc>
                <a:extLst>
                  <a:ext uri="{0D108BD9-81ED-4DB2-BD59-A6C34878D82A}">
                    <a16:rowId xmlns:a16="http://schemas.microsoft.com/office/drawing/2014/main" val="338409500"/>
                  </a:ext>
                </a:extLst>
              </a:tr>
              <a:tr h="541487">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3521017184"/>
                  </a:ext>
                </a:extLst>
              </a:tr>
              <a:tr h="249889">
                <a:tc gridSpan="4">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t>添付書類</a:t>
                      </a:r>
                    </a:p>
                  </a:txBody>
                  <a:tcPr anchor="ctr">
                    <a:solidFill>
                      <a:schemeClr val="bg1">
                        <a:lumMod val="95000"/>
                      </a:schemeClr>
                    </a:solidFill>
                  </a:tcPr>
                </a:tc>
                <a:tc hMerge="1">
                  <a:txBody>
                    <a:bodyPr/>
                    <a:lstStyle/>
                    <a:p>
                      <a:pPr algn="l"/>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21767676"/>
                  </a:ext>
                </a:extLst>
              </a:tr>
              <a:tr h="749668">
                <a:tc gridSpan="4">
                  <a:txBody>
                    <a:bodyPr/>
                    <a:lstStyle/>
                    <a:p>
                      <a:pPr algn="l">
                        <a:lnSpc>
                          <a:spcPts val="1700"/>
                        </a:lnSpc>
                      </a:pPr>
                      <a:r>
                        <a:rPr kumimoji="1" lang="ja-JP" altLang="en-US" sz="900" dirty="0" smtClean="0"/>
                        <a:t>・母子手帳 </a:t>
                      </a:r>
                      <a:r>
                        <a:rPr kumimoji="1" lang="ja-JP" altLang="en-US" sz="900" strike="noStrike" baseline="0" dirty="0" smtClean="0">
                          <a:solidFill>
                            <a:schemeClr val="tx1"/>
                          </a:solidFill>
                        </a:rPr>
                        <a:t>、</a:t>
                      </a:r>
                      <a:r>
                        <a:rPr kumimoji="1" lang="ja-JP" altLang="en-US" sz="900" dirty="0" smtClean="0"/>
                        <a:t>出生</a:t>
                      </a:r>
                      <a:r>
                        <a:rPr kumimoji="1" lang="en-US" altLang="ja-JP" sz="900" dirty="0" smtClean="0"/>
                        <a:t>(</a:t>
                      </a:r>
                      <a:r>
                        <a:rPr kumimoji="1" lang="ja-JP" altLang="en-US" sz="900" dirty="0" smtClean="0"/>
                        <a:t>死産</a:t>
                      </a:r>
                      <a:r>
                        <a:rPr kumimoji="1" lang="en-US" altLang="ja-JP" sz="900" dirty="0" smtClean="0"/>
                        <a:t>)</a:t>
                      </a:r>
                      <a:r>
                        <a:rPr kumimoji="1" lang="ja-JP" altLang="en-US" sz="900" dirty="0" smtClean="0"/>
                        <a:t>届、医師・助産師の証明</a:t>
                      </a:r>
                      <a:r>
                        <a:rPr kumimoji="1" lang="ja-JP" altLang="en-US" sz="900" dirty="0" smtClean="0">
                          <a:solidFill>
                            <a:schemeClr val="tx1"/>
                          </a:solidFill>
                        </a:rPr>
                        <a:t>のいずれか</a:t>
                      </a:r>
                      <a:endParaRPr kumimoji="1" lang="en-US" altLang="ja-JP" sz="700" strike="sngStrike" baseline="0" dirty="0" smtClean="0">
                        <a:solidFill>
                          <a:schemeClr val="tx1"/>
                        </a:solidFill>
                      </a:endParaRPr>
                    </a:p>
                    <a:p>
                      <a:pPr algn="l">
                        <a:lnSpc>
                          <a:spcPts val="1700"/>
                        </a:lnSpc>
                      </a:pPr>
                      <a:r>
                        <a:rPr kumimoji="1" lang="ja-JP" altLang="en-US" sz="900" dirty="0" smtClean="0"/>
                        <a:t>・領収明細書</a:t>
                      </a:r>
                      <a:endParaRPr kumimoji="1" lang="en-US" altLang="ja-JP" sz="900" dirty="0" smtClean="0"/>
                    </a:p>
                    <a:p>
                      <a:pPr algn="l">
                        <a:lnSpc>
                          <a:spcPts val="1700"/>
                        </a:lnSpc>
                      </a:pPr>
                      <a:r>
                        <a:rPr kumimoji="1" lang="ja-JP" altLang="en-US" sz="900" dirty="0" smtClean="0"/>
                        <a:t>・直接支払合意文書</a:t>
                      </a:r>
                      <a:endParaRPr kumimoji="1" lang="en-US" altLang="ja-JP" sz="900" dirty="0" smtClean="0"/>
                    </a:p>
                  </a:txBody>
                  <a:tcPr anchor="ctr">
                    <a:noFill/>
                  </a:tcPr>
                </a:tc>
                <a:tc hMerge="1">
                  <a:txBody>
                    <a:bodyPr/>
                    <a:lstStyle/>
                    <a:p>
                      <a:pPr algn="l"/>
                      <a:endParaRPr kumimoji="1" lang="en-US" altLang="ja-JP" sz="900" dirty="0" smtClean="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extLst>
                  <a:ext uri="{0D108BD9-81ED-4DB2-BD59-A6C34878D82A}">
                    <a16:rowId xmlns:a16="http://schemas.microsoft.com/office/drawing/2014/main" val="1958720767"/>
                  </a:ext>
                </a:extLst>
              </a:tr>
            </a:tbl>
          </a:graphicData>
        </a:graphic>
      </p:graphicFrame>
      <p:sp>
        <p:nvSpPr>
          <p:cNvPr id="40" name="テキスト ボックス 39"/>
          <p:cNvSpPr txBox="1"/>
          <p:nvPr/>
        </p:nvSpPr>
        <p:spPr>
          <a:xfrm>
            <a:off x="-117348" y="7736603"/>
            <a:ext cx="1556136" cy="276999"/>
          </a:xfrm>
          <a:prstGeom prst="rect">
            <a:avLst/>
          </a:prstGeom>
          <a:noFill/>
          <a:ln>
            <a:noFill/>
          </a:ln>
        </p:spPr>
        <p:txBody>
          <a:bodyPr wrap="square" lIns="0" tIns="0" rIns="0" bIns="0"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神戸市処理欄</a:t>
            </a:r>
            <a:r>
              <a:rPr kumimoji="1" lang="en-US" altLang="ja-JP"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800" b="0"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41" name="表 40"/>
          <p:cNvGraphicFramePr>
            <a:graphicFrameLocks noGrp="1"/>
          </p:cNvGraphicFramePr>
          <p:nvPr>
            <p:extLst>
              <p:ext uri="{D42A27DB-BD31-4B8C-83A1-F6EECF244321}">
                <p14:modId xmlns:p14="http://schemas.microsoft.com/office/powerpoint/2010/main" val="1884492106"/>
              </p:ext>
            </p:extLst>
          </p:nvPr>
        </p:nvGraphicFramePr>
        <p:xfrm>
          <a:off x="3911167" y="8688243"/>
          <a:ext cx="1800000" cy="1149329"/>
        </p:xfrm>
        <a:graphic>
          <a:graphicData uri="http://schemas.openxmlformats.org/drawingml/2006/table">
            <a:tbl>
              <a:tblPr firstRow="1" bandRow="1">
                <a:tableStyleId>{5940675A-B579-460E-94D1-54222C63F5DA}</a:tableStyleId>
              </a:tblPr>
              <a:tblGrid>
                <a:gridCol w="594187">
                  <a:extLst>
                    <a:ext uri="{9D8B030D-6E8A-4147-A177-3AD203B41FA5}">
                      <a16:colId xmlns:a16="http://schemas.microsoft.com/office/drawing/2014/main" val="575458963"/>
                    </a:ext>
                  </a:extLst>
                </a:gridCol>
                <a:gridCol w="606075">
                  <a:extLst>
                    <a:ext uri="{9D8B030D-6E8A-4147-A177-3AD203B41FA5}">
                      <a16:colId xmlns:a16="http://schemas.microsoft.com/office/drawing/2014/main" val="1908977681"/>
                    </a:ext>
                  </a:extLst>
                </a:gridCol>
                <a:gridCol w="599738">
                  <a:extLst>
                    <a:ext uri="{9D8B030D-6E8A-4147-A177-3AD203B41FA5}">
                      <a16:colId xmlns:a16="http://schemas.microsoft.com/office/drawing/2014/main" val="2252130319"/>
                    </a:ext>
                  </a:extLst>
                </a:gridCol>
              </a:tblGrid>
              <a:tr h="216000">
                <a:tc gridSpan="3">
                  <a:txBody>
                    <a:bodyPr/>
                    <a:lstStyle/>
                    <a:p>
                      <a:pPr algn="ctr"/>
                      <a:r>
                        <a:rPr kumimoji="1" lang="ja-JP" altLang="en-US" sz="900" dirty="0" smtClean="0"/>
                        <a:t>起案：令和　　年　　月　　日</a:t>
                      </a:r>
                      <a:endParaRPr kumimoji="1" lang="en-US" altLang="ja-JP" sz="900" dirty="0" smtClean="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900" dirty="0" smtClean="0"/>
                        <a:t>決裁：令和　　年　　月　　日</a:t>
                      </a:r>
                      <a:endParaRPr kumimoji="1" lang="en-US" altLang="ja-JP" sz="900" dirty="0" smtClean="0"/>
                    </a:p>
                  </a:txBody>
                  <a:tcPr anchor="ctr">
                    <a:solidFill>
                      <a:schemeClr val="bg1">
                        <a:lumMod val="95000"/>
                      </a:schemeClr>
                    </a:solidFill>
                  </a:tcPr>
                </a:tc>
                <a:tc hMerge="1">
                  <a:txBody>
                    <a:bodyPr/>
                    <a:lstStyle/>
                    <a:p>
                      <a:pPr algn="ctr"/>
                      <a:endParaRPr kumimoji="1" lang="ja-JP" altLang="en-US" sz="1050" dirty="0"/>
                    </a:p>
                  </a:txBody>
                  <a:tcPr anchor="ctr">
                    <a:solidFill>
                      <a:schemeClr val="bg1">
                        <a:lumMod val="95000"/>
                      </a:schemeClr>
                    </a:solidFill>
                  </a:tcPr>
                </a:tc>
                <a:tc hMerge="1">
                  <a:txBody>
                    <a:bodyPr/>
                    <a:lstStyle/>
                    <a:p>
                      <a:pPr algn="ctr"/>
                      <a:endParaRPr kumimoji="1" lang="ja-JP" altLang="en-US" sz="1050" dirty="0"/>
                    </a:p>
                  </a:txBody>
                  <a:tcPr anchor="ctr">
                    <a:solidFill>
                      <a:schemeClr val="bg1">
                        <a:lumMod val="95000"/>
                      </a:schemeClr>
                    </a:solidFill>
                  </a:tcPr>
                </a:tc>
                <a:extLst>
                  <a:ext uri="{0D108BD9-81ED-4DB2-BD59-A6C34878D82A}">
                    <a16:rowId xmlns:a16="http://schemas.microsoft.com/office/drawing/2014/main" val="3385513695"/>
                  </a:ext>
                </a:extLst>
              </a:tr>
              <a:tr h="216000">
                <a:tc>
                  <a:txBody>
                    <a:bodyPr/>
                    <a:lstStyle/>
                    <a:p>
                      <a:pPr algn="ctr"/>
                      <a:r>
                        <a:rPr kumimoji="1" lang="ja-JP" altLang="en-US" sz="1050" dirty="0" smtClean="0"/>
                        <a:t>課長</a:t>
                      </a:r>
                      <a:endParaRPr kumimoji="1" lang="ja-JP" altLang="en-US" sz="1050" dirty="0"/>
                    </a:p>
                  </a:txBody>
                  <a:tcPr anchor="ctr">
                    <a:solidFill>
                      <a:schemeClr val="bg1">
                        <a:lumMod val="95000"/>
                      </a:schemeClr>
                    </a:solidFill>
                  </a:tcPr>
                </a:tc>
                <a:tc>
                  <a:txBody>
                    <a:bodyPr/>
                    <a:lstStyle/>
                    <a:p>
                      <a:pPr algn="ctr"/>
                      <a:r>
                        <a:rPr kumimoji="1" lang="ja-JP" altLang="en-US" sz="1050" dirty="0" smtClean="0"/>
                        <a:t>係長</a:t>
                      </a:r>
                      <a:endParaRPr kumimoji="1" lang="ja-JP" altLang="en-US" sz="1050" dirty="0"/>
                    </a:p>
                  </a:txBody>
                  <a:tcPr anchor="ctr">
                    <a:solidFill>
                      <a:schemeClr val="bg1">
                        <a:lumMod val="95000"/>
                      </a:schemeClr>
                    </a:solidFill>
                  </a:tcPr>
                </a:tc>
                <a:tc>
                  <a:txBody>
                    <a:bodyPr/>
                    <a:lstStyle/>
                    <a:p>
                      <a:pPr algn="ctr"/>
                      <a:r>
                        <a:rPr kumimoji="1" lang="ja-JP" altLang="en-US" sz="1050" dirty="0" smtClean="0"/>
                        <a:t>担当</a:t>
                      </a:r>
                      <a:endParaRPr kumimoji="1" lang="ja-JP" altLang="en-US" sz="1050" dirty="0"/>
                    </a:p>
                  </a:txBody>
                  <a:tcPr anchor="ctr">
                    <a:solidFill>
                      <a:schemeClr val="bg1">
                        <a:lumMod val="95000"/>
                      </a:schemeClr>
                    </a:solidFill>
                  </a:tcPr>
                </a:tc>
                <a:extLst>
                  <a:ext uri="{0D108BD9-81ED-4DB2-BD59-A6C34878D82A}">
                    <a16:rowId xmlns:a16="http://schemas.microsoft.com/office/drawing/2014/main" val="338409500"/>
                  </a:ext>
                </a:extLst>
              </a:tr>
              <a:tr h="532109">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3521017184"/>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2510160550"/>
              </p:ext>
            </p:extLst>
          </p:nvPr>
        </p:nvGraphicFramePr>
        <p:xfrm>
          <a:off x="5789438" y="8682837"/>
          <a:ext cx="936608" cy="1159741"/>
        </p:xfrm>
        <a:graphic>
          <a:graphicData uri="http://schemas.openxmlformats.org/drawingml/2006/table">
            <a:tbl>
              <a:tblPr firstRow="1" bandRow="1">
                <a:tableStyleId>{5940675A-B579-460E-94D1-54222C63F5DA}</a:tableStyleId>
              </a:tblPr>
              <a:tblGrid>
                <a:gridCol w="936608">
                  <a:extLst>
                    <a:ext uri="{9D8B030D-6E8A-4147-A177-3AD203B41FA5}">
                      <a16:colId xmlns:a16="http://schemas.microsoft.com/office/drawing/2014/main" val="507165528"/>
                    </a:ext>
                  </a:extLst>
                </a:gridCol>
              </a:tblGrid>
              <a:tr h="303030">
                <a:tc>
                  <a:txBody>
                    <a:bodyPr/>
                    <a:lstStyle/>
                    <a:p>
                      <a:pPr algn="ctr"/>
                      <a:r>
                        <a:rPr kumimoji="1" lang="ja-JP" altLang="en-US" sz="1050" dirty="0" smtClean="0"/>
                        <a:t>受付印</a:t>
                      </a:r>
                      <a:endParaRPr kumimoji="1" lang="ja-JP" altLang="en-US" sz="1050" dirty="0"/>
                    </a:p>
                  </a:txBody>
                  <a:tcPr anchor="ctr">
                    <a:solidFill>
                      <a:schemeClr val="bg1">
                        <a:lumMod val="95000"/>
                      </a:schemeClr>
                    </a:solidFill>
                  </a:tcPr>
                </a:tc>
                <a:extLst>
                  <a:ext uri="{0D108BD9-81ED-4DB2-BD59-A6C34878D82A}">
                    <a16:rowId xmlns:a16="http://schemas.microsoft.com/office/drawing/2014/main" val="1333541812"/>
                  </a:ext>
                </a:extLst>
              </a:tr>
              <a:tr h="856711">
                <a:tc>
                  <a:txBody>
                    <a:bodyPr/>
                    <a:lstStyle/>
                    <a:p>
                      <a:pPr algn="ctr"/>
                      <a:endParaRPr kumimoji="1" lang="ja-JP" altLang="en-US" dirty="0"/>
                    </a:p>
                  </a:txBody>
                  <a:tcPr anchor="ctr"/>
                </a:tc>
                <a:extLst>
                  <a:ext uri="{0D108BD9-81ED-4DB2-BD59-A6C34878D82A}">
                    <a16:rowId xmlns:a16="http://schemas.microsoft.com/office/drawing/2014/main" val="3347295793"/>
                  </a:ext>
                </a:extLst>
              </a:tr>
            </a:tbl>
          </a:graphicData>
        </a:graphic>
      </p:graphicFrame>
      <p:sp>
        <p:nvSpPr>
          <p:cNvPr id="7" name="テキスト ボックス 6"/>
          <p:cNvSpPr txBox="1"/>
          <p:nvPr/>
        </p:nvSpPr>
        <p:spPr>
          <a:xfrm>
            <a:off x="474149" y="6683421"/>
            <a:ext cx="6534726"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effectLst/>
                <a:uLnTx/>
                <a:uFillTx/>
                <a:latin typeface="Calibri" panose="020F0502020204030204"/>
                <a:ea typeface="游ゴシック" panose="020B0400000000000000" pitchFamily="50" charset="-128"/>
                <a:cs typeface="+mn-cs"/>
              </a:rPr>
              <a:t>※</a:t>
            </a:r>
            <a:r>
              <a:rPr kumimoji="1" lang="ja-JP" altLang="en-US" sz="1100" b="0" i="0" u="none" strike="noStrike" kern="1200" cap="none" spc="0" normalizeH="0" baseline="0" noProof="0" dirty="0" smtClean="0">
                <a:ln>
                  <a:noFill/>
                </a:ln>
                <a:effectLst/>
                <a:uLnTx/>
                <a:uFillTx/>
                <a:latin typeface="Calibri" panose="020F0502020204030204"/>
                <a:ea typeface="游ゴシック" panose="020B0400000000000000" pitchFamily="50" charset="-128"/>
                <a:cs typeface="+mn-cs"/>
              </a:rPr>
              <a:t>ゆう</a:t>
            </a:r>
            <a:r>
              <a:rPr kumimoji="1" lang="ja-JP" altLang="en-US" sz="1100" b="0" i="0" u="none" strike="noStrike" kern="1200" cap="none" spc="0" normalizeH="0" baseline="0" noProof="0" dirty="0" err="1" smtClean="0">
                <a:ln>
                  <a:noFill/>
                </a:ln>
                <a:effectLst/>
                <a:uLnTx/>
                <a:uFillTx/>
                <a:latin typeface="Calibri" panose="020F0502020204030204"/>
                <a:ea typeface="游ゴシック" panose="020B0400000000000000" pitchFamily="50" charset="-128"/>
                <a:cs typeface="+mn-cs"/>
              </a:rPr>
              <a:t>ちょ</a:t>
            </a:r>
            <a:r>
              <a:rPr kumimoji="1" lang="ja-JP" altLang="en-US" sz="1100" b="0" i="0" u="none" strike="noStrike" kern="1200" cap="none" spc="0" normalizeH="0" baseline="0" noProof="0" dirty="0" smtClean="0">
                <a:ln>
                  <a:noFill/>
                </a:ln>
                <a:effectLst/>
                <a:uLnTx/>
                <a:uFillTx/>
                <a:latin typeface="Calibri" panose="020F0502020204030204"/>
                <a:ea typeface="游ゴシック" panose="020B0400000000000000" pitchFamily="50" charset="-128"/>
                <a:cs typeface="+mn-cs"/>
              </a:rPr>
              <a:t>銀行への振込みの場合は、通帳見開き下部の支店・口座番号を記入してください。</a:t>
            </a:r>
            <a:endParaRPr kumimoji="1" lang="ja-JP" altLang="en-US" sz="110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endParaRPr>
          </a:p>
        </p:txBody>
      </p:sp>
      <p:graphicFrame>
        <p:nvGraphicFramePr>
          <p:cNvPr id="12" name="表 11"/>
          <p:cNvGraphicFramePr>
            <a:graphicFrameLocks noGrp="1"/>
          </p:cNvGraphicFramePr>
          <p:nvPr>
            <p:extLst>
              <p:ext uri="{D42A27DB-BD31-4B8C-83A1-F6EECF244321}">
                <p14:modId xmlns:p14="http://schemas.microsoft.com/office/powerpoint/2010/main" val="4186580363"/>
              </p:ext>
            </p:extLst>
          </p:nvPr>
        </p:nvGraphicFramePr>
        <p:xfrm>
          <a:off x="3911167" y="7865923"/>
          <a:ext cx="2814879" cy="741680"/>
        </p:xfrm>
        <a:graphic>
          <a:graphicData uri="http://schemas.openxmlformats.org/drawingml/2006/table">
            <a:tbl>
              <a:tblPr firstRow="1" bandRow="1">
                <a:tableStyleId>{5940675A-B579-460E-94D1-54222C63F5DA}</a:tableStyleId>
              </a:tblPr>
              <a:tblGrid>
                <a:gridCol w="991570">
                  <a:extLst>
                    <a:ext uri="{9D8B030D-6E8A-4147-A177-3AD203B41FA5}">
                      <a16:colId xmlns:a16="http://schemas.microsoft.com/office/drawing/2014/main" val="2264075783"/>
                    </a:ext>
                  </a:extLst>
                </a:gridCol>
                <a:gridCol w="1823309">
                  <a:extLst>
                    <a:ext uri="{9D8B030D-6E8A-4147-A177-3AD203B41FA5}">
                      <a16:colId xmlns:a16="http://schemas.microsoft.com/office/drawing/2014/main" val="3757560386"/>
                    </a:ext>
                  </a:extLst>
                </a:gridCol>
              </a:tblGrid>
              <a:tr h="370840">
                <a:tc>
                  <a:txBody>
                    <a:bodyPr/>
                    <a:lstStyle/>
                    <a:p>
                      <a:pPr algn="ctr"/>
                      <a:r>
                        <a:rPr kumimoji="1" lang="ja-JP" altLang="en-US" sz="1100" dirty="0" smtClean="0">
                          <a:solidFill>
                            <a:schemeClr val="tx1"/>
                          </a:solidFill>
                        </a:rPr>
                        <a:t>支給決定額</a:t>
                      </a:r>
                      <a:endParaRPr kumimoji="1" lang="ja-JP" altLang="en-US" sz="1100" dirty="0">
                        <a:solidFill>
                          <a:schemeClr val="tx1"/>
                        </a:solidFill>
                        <a:latin typeface="+mn-ea"/>
                        <a:ea typeface="+mn-ea"/>
                      </a:endParaRPr>
                    </a:p>
                  </a:txBody>
                  <a:tcPr anchor="ctr">
                    <a:solidFill>
                      <a:schemeClr val="bg1">
                        <a:lumMod val="95000"/>
                      </a:schemeClr>
                    </a:solidFill>
                  </a:tcPr>
                </a:tc>
                <a:tc>
                  <a:txBody>
                    <a:bodyPr/>
                    <a:lstStyle/>
                    <a:p>
                      <a:pPr algn="ctr"/>
                      <a:r>
                        <a:rPr kumimoji="1" lang="ja-JP" altLang="en-US" dirty="0" smtClean="0">
                          <a:solidFill>
                            <a:schemeClr val="tx1"/>
                          </a:solidFill>
                        </a:rPr>
                        <a:t>　　　　　　　　円</a:t>
                      </a:r>
                      <a:endParaRPr kumimoji="1" lang="ja-JP" altLang="en-US" dirty="0">
                        <a:solidFill>
                          <a:schemeClr val="tx1"/>
                        </a:solidFill>
                      </a:endParaRPr>
                    </a:p>
                  </a:txBody>
                  <a:tcPr anchor="ctr"/>
                </a:tc>
                <a:extLst>
                  <a:ext uri="{0D108BD9-81ED-4DB2-BD59-A6C34878D82A}">
                    <a16:rowId xmlns:a16="http://schemas.microsoft.com/office/drawing/2014/main" val="3074593224"/>
                  </a:ext>
                </a:extLst>
              </a:tr>
              <a:tr h="370840">
                <a:tc>
                  <a:txBody>
                    <a:bodyPr/>
                    <a:lstStyle/>
                    <a:p>
                      <a:pPr algn="ctr"/>
                      <a:r>
                        <a:rPr kumimoji="1" lang="ja-JP" altLang="en-US" sz="1100" dirty="0" smtClean="0">
                          <a:solidFill>
                            <a:schemeClr val="tx1"/>
                          </a:solidFill>
                        </a:rPr>
                        <a:t>不支給理由</a:t>
                      </a:r>
                      <a:endParaRPr kumimoji="1" lang="ja-JP" altLang="en-US" sz="1100" dirty="0">
                        <a:solidFill>
                          <a:schemeClr val="tx1"/>
                        </a:solidFill>
                        <a:latin typeface="+mn-ea"/>
                        <a:ea typeface="+mn-ea"/>
                      </a:endParaRPr>
                    </a:p>
                  </a:txBody>
                  <a:tcPr anchor="ctr">
                    <a:solidFill>
                      <a:schemeClr val="bg1">
                        <a:lumMod val="95000"/>
                      </a:schemeClr>
                    </a:solidFill>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19226252"/>
                  </a:ext>
                </a:extLst>
              </a:tr>
            </a:tbl>
          </a:graphicData>
        </a:graphic>
      </p:graphicFrame>
    </p:spTree>
    <p:extLst>
      <p:ext uri="{BB962C8B-B14F-4D97-AF65-F5344CB8AC3E}">
        <p14:creationId xmlns:p14="http://schemas.microsoft.com/office/powerpoint/2010/main" val="33764370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6311</TotalTime>
  <Words>697</Words>
  <Application>Microsoft Office PowerPoint</Application>
  <PresentationFormat>A4 210 x 297 mm</PresentationFormat>
  <Paragraphs>82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古閑</dc:creator>
  <cp:lastModifiedBy>古閑 太郎</cp:lastModifiedBy>
  <cp:revision>57</cp:revision>
  <cp:lastPrinted>2024-08-05T05:10:31Z</cp:lastPrinted>
  <dcterms:created xsi:type="dcterms:W3CDTF">2024-07-12T01:31:53Z</dcterms:created>
  <dcterms:modified xsi:type="dcterms:W3CDTF">2024-11-20T06:39:50Z</dcterms:modified>
</cp:coreProperties>
</file>